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6" r:id="rId4"/>
  </p:sldMasterIdLst>
  <p:notesMasterIdLst>
    <p:notesMasterId r:id="rId33"/>
  </p:notesMasterIdLst>
  <p:handoutMasterIdLst>
    <p:handoutMasterId r:id="rId34"/>
  </p:handoutMasterIdLst>
  <p:sldIdLst>
    <p:sldId id="256" r:id="rId5"/>
    <p:sldId id="517" r:id="rId6"/>
    <p:sldId id="519" r:id="rId7"/>
    <p:sldId id="518" r:id="rId8"/>
    <p:sldId id="521" r:id="rId9"/>
    <p:sldId id="522" r:id="rId10"/>
    <p:sldId id="523" r:id="rId11"/>
    <p:sldId id="549" r:id="rId12"/>
    <p:sldId id="550" r:id="rId13"/>
    <p:sldId id="551" r:id="rId14"/>
    <p:sldId id="552" r:id="rId15"/>
    <p:sldId id="553" r:id="rId16"/>
    <p:sldId id="554" r:id="rId17"/>
    <p:sldId id="555" r:id="rId18"/>
    <p:sldId id="556" r:id="rId19"/>
    <p:sldId id="557" r:id="rId20"/>
    <p:sldId id="558" r:id="rId21"/>
    <p:sldId id="559" r:id="rId22"/>
    <p:sldId id="560" r:id="rId23"/>
    <p:sldId id="562" r:id="rId24"/>
    <p:sldId id="561" r:id="rId25"/>
    <p:sldId id="563" r:id="rId26"/>
    <p:sldId id="564" r:id="rId27"/>
    <p:sldId id="565" r:id="rId28"/>
    <p:sldId id="566" r:id="rId29"/>
    <p:sldId id="567" r:id="rId30"/>
    <p:sldId id="568" r:id="rId31"/>
    <p:sldId id="569" r:id="rId32"/>
  </p:sldIdLst>
  <p:sldSz cx="9144000" cy="6858000" type="screen4x3"/>
  <p:notesSz cx="9928225" cy="6797675"/>
  <p:custDataLst>
    <p:tags r:id="rId3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9B277"/>
    <a:srgbClr val="FFB3B3"/>
    <a:srgbClr val="FCD5B5"/>
    <a:srgbClr val="92D050"/>
    <a:srgbClr val="FF7575"/>
    <a:srgbClr val="D7E4BD"/>
    <a:srgbClr val="B21212"/>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2" autoAdjust="0"/>
    <p:restoredTop sz="94646" autoAdjust="0"/>
  </p:normalViewPr>
  <p:slideViewPr>
    <p:cSldViewPr>
      <p:cViewPr varScale="1">
        <p:scale>
          <a:sx n="74" d="100"/>
          <a:sy n="74" d="100"/>
        </p:scale>
        <p:origin x="1476" y="66"/>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gs" Target="tags/tag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8543418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4157688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5652820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4667451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3277325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7100877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1534108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449848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2013419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510293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6964994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6453608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42074368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618324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3765920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4255363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747906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6279346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2135238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365788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917552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7.xml"/><Relationship Id="rId4" Type="http://schemas.openxmlformats.org/officeDocument/2006/relationships/slide" Target="../slides/slide1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5" y="44624"/>
            <a:ext cx="7736961"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144740" y="659677"/>
            <a:ext cx="149542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4.1 Price and Value</a:t>
            </a:r>
            <a:endParaRPr lang="en-GB" sz="12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881733"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200" b="1" dirty="0" smtClean="0">
                <a:latin typeface="Arial" panose="020B0604020202020204" pitchFamily="34" charset="0"/>
                <a:cs typeface="Arial" panose="020B0604020202020204" pitchFamily="34" charset="0"/>
              </a:rPr>
              <a:t>Questions</a:t>
            </a:r>
            <a:endParaRPr lang="en-GB" sz="12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699792" y="659677"/>
            <a:ext cx="168176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4.2 Price Inelasticity</a:t>
            </a:r>
            <a:endParaRPr lang="en-GB" sz="1200"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userDrawn="1"/>
        </p:nvSpPr>
        <p:spPr>
          <a:xfrm>
            <a:off x="4427984" y="659677"/>
            <a:ext cx="183423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4.3 – Pricing Strategies</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72400" y="4462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11.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Resources/Chapter%2002/4%20-%20Exam%20Questions.doc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Resources/Chapter%2002/4%20-%20Exam%20Questions.docx"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Resources/Chapter%2002/4%20-%20Exam%20Questions.docx"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Resources/Chapter%2002/4%20-%20Exam%20Questions.doc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Resources/Chapter%2002/4%20-%20Exam%20Questions.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hyperlink" Target="Resources/Chapter%2002/4%20-%20Exam%20Questions.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3" Type="http://schemas.openxmlformats.org/officeDocument/2006/relationships/hyperlink" Target="Resources/Chapter%2002/4%20-%20Exam%20Questions.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Resources/Chapter%2002/4%20-%20Exam%20Questions.doc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085184"/>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 </a:t>
            </a:r>
            <a: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Managing the Business</a:t>
            </a:r>
          </a:p>
          <a:p>
            <a:pPr>
              <a:spcAft>
                <a:spcPts val="400"/>
              </a:spcAft>
            </a:pPr>
            <a: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a:t>
            </a:r>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04 – Choosing a Price</a:t>
            </a:r>
            <a:endParaRPr lang="en-GB" sz="8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179512" y="141600"/>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2267744" y="188640"/>
            <a:ext cx="669674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1920" y="1921358"/>
            <a:ext cx="5160301" cy="325098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8641"/>
            <a:ext cx="1698446" cy="163121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86145"/>
          </a:xfrm>
          <a:prstGeom prst="rect">
            <a:avLst/>
          </a:prstGeom>
        </p:spPr>
        <p:txBody>
          <a:bodyPr wrap="square">
            <a:spAutoFit/>
          </a:bodyPr>
          <a:lstStyle/>
          <a:p>
            <a:pPr marL="355600" indent="-355600">
              <a:buClr>
                <a:schemeClr val="accent6">
                  <a:lumMod val="50000"/>
                </a:schemeClr>
              </a:buClr>
              <a:buFont typeface="Wingdings 3" panose="05040102010807070707" pitchFamily="18" charset="2"/>
              <a:buChar char=""/>
            </a:pPr>
            <a:r>
              <a:rPr lang="en-US" sz="2100" dirty="0" smtClean="0"/>
              <a:t>The </a:t>
            </a:r>
            <a:r>
              <a:rPr lang="en-US" sz="2100" dirty="0"/>
              <a:t>need to preserve customer loyalty by offering value for money should be kept in mind by everyone, no matter what the size of the business. And this will mean that a price change will usually entail an all round review of the marketing </a:t>
            </a:r>
            <a:r>
              <a:rPr lang="en-US" sz="2100" dirty="0" smtClean="0"/>
              <a:t>mix.</a:t>
            </a:r>
          </a:p>
          <a:p>
            <a:pPr marL="355600" indent="-355600">
              <a:buClr>
                <a:schemeClr val="accent6">
                  <a:lumMod val="50000"/>
                </a:schemeClr>
              </a:buClr>
              <a:buFont typeface="Wingdings 3" panose="05040102010807070707" pitchFamily="18" charset="2"/>
              <a:buChar char=""/>
            </a:pPr>
            <a:r>
              <a:rPr lang="en-US" sz="2100" dirty="0" smtClean="0"/>
              <a:t>Businesses </a:t>
            </a:r>
            <a:r>
              <a:rPr lang="en-US" sz="2100" dirty="0"/>
              <a:t>that are selling products with no distinctive features (sometimes called commodity products) compete entirely on price; this would apply to porridge oats and iron ore. But for most products there is an element of </a:t>
            </a:r>
            <a:r>
              <a:rPr lang="en-US" sz="2100" b="1" dirty="0"/>
              <a:t>non-price competition </a:t>
            </a:r>
            <a:r>
              <a:rPr lang="en-US" sz="2100" dirty="0"/>
              <a:t>- involving product design, promotion and place.</a:t>
            </a:r>
          </a:p>
          <a:p>
            <a:pPr marL="355600" indent="-355600">
              <a:buClr>
                <a:schemeClr val="accent6">
                  <a:lumMod val="50000"/>
                </a:schemeClr>
              </a:buClr>
              <a:buFont typeface="Wingdings 3" panose="05040102010807070707" pitchFamily="18" charset="2"/>
              <a:buChar char=""/>
            </a:pPr>
            <a:r>
              <a:rPr lang="en-US" sz="2100" dirty="0"/>
              <a:t>Businesses can benefit from careful market positioning. </a:t>
            </a:r>
            <a:r>
              <a:rPr lang="en-US" sz="2100" dirty="0" smtClean="0"/>
              <a:t>E.g., </a:t>
            </a:r>
            <a:r>
              <a:rPr lang="en-US" sz="2100" dirty="0"/>
              <a:t>Kaye might have been able to differentiate the </a:t>
            </a:r>
            <a:r>
              <a:rPr lang="en-US" sz="2100" dirty="0" smtClean="0"/>
              <a:t/>
            </a:r>
            <a:br>
              <a:rPr lang="en-US" sz="2100" dirty="0" smtClean="0"/>
            </a:br>
            <a:r>
              <a:rPr lang="en-US" sz="2100" dirty="0" smtClean="0"/>
              <a:t>products </a:t>
            </a:r>
            <a:r>
              <a:rPr lang="en-US" sz="2100" dirty="0"/>
              <a:t>on her menu. Then people who </a:t>
            </a:r>
            <a:r>
              <a:rPr lang="en-US" sz="2100" dirty="0" smtClean="0"/>
              <a:t/>
            </a:r>
            <a:br>
              <a:rPr lang="en-US" sz="2100" dirty="0" smtClean="0"/>
            </a:br>
            <a:r>
              <a:rPr lang="en-US" sz="2100" dirty="0" smtClean="0"/>
              <a:t>were </a:t>
            </a:r>
            <a:r>
              <a:rPr lang="en-US" sz="2100" dirty="0"/>
              <a:t>most likely to be put off by </a:t>
            </a:r>
            <a:r>
              <a:rPr lang="en-US" sz="2100" dirty="0" smtClean="0"/>
              <a:t/>
            </a:r>
            <a:br>
              <a:rPr lang="en-US" sz="2100" dirty="0" smtClean="0"/>
            </a:br>
            <a:r>
              <a:rPr lang="en-US" sz="2100" dirty="0" smtClean="0"/>
              <a:t>increased </a:t>
            </a:r>
            <a:r>
              <a:rPr lang="en-US" sz="2100" dirty="0"/>
              <a:t>prices would still be able to </a:t>
            </a:r>
            <a:r>
              <a:rPr lang="en-US" sz="2100" dirty="0" smtClean="0"/>
              <a:t/>
            </a:r>
            <a:br>
              <a:rPr lang="en-US" sz="2100" dirty="0" smtClean="0"/>
            </a:br>
            <a:r>
              <a:rPr lang="en-US" sz="2100" dirty="0" smtClean="0"/>
              <a:t>find </a:t>
            </a:r>
            <a:r>
              <a:rPr lang="en-US" sz="2100" dirty="0"/>
              <a:t>something basic but reasonably </a:t>
            </a:r>
            <a:r>
              <a:rPr lang="en-US" sz="2100" dirty="0" smtClean="0"/>
              <a:t/>
            </a:r>
            <a:br>
              <a:rPr lang="en-US" sz="2100" dirty="0" smtClean="0"/>
            </a:br>
            <a:r>
              <a:rPr lang="en-US" sz="2100" dirty="0" smtClean="0"/>
              <a:t>priced</a:t>
            </a:r>
            <a:r>
              <a:rPr lang="en-US" sz="2100" dirty="0"/>
              <a:t>, while others might choose a </a:t>
            </a:r>
            <a:r>
              <a:rPr lang="en-US" sz="2100" dirty="0" smtClean="0"/>
              <a:t/>
            </a:r>
            <a:br>
              <a:rPr lang="en-US" sz="2100" dirty="0" smtClean="0"/>
            </a:br>
            <a:r>
              <a:rPr lang="en-US" sz="2100" dirty="0" smtClean="0"/>
              <a:t>meal </a:t>
            </a:r>
            <a:r>
              <a:rPr lang="en-US" sz="2100" dirty="0"/>
              <a:t>at a higher price.</a:t>
            </a:r>
          </a:p>
        </p:txBody>
      </p:sp>
      <p:sp>
        <p:nvSpPr>
          <p:cNvPr id="6" name="Title 1"/>
          <p:cNvSpPr>
            <a:spLocks noGrp="1"/>
          </p:cNvSpPr>
          <p:nvPr>
            <p:ph type="title"/>
          </p:nvPr>
        </p:nvSpPr>
        <p:spPr>
          <a:xfrm>
            <a:off x="35496" y="72008"/>
            <a:ext cx="7704856" cy="548680"/>
          </a:xfrm>
        </p:spPr>
        <p:txBody>
          <a:bodyPr>
            <a:noAutofit/>
          </a:bodyPr>
          <a:lstStyle/>
          <a:p>
            <a:r>
              <a:rPr lang="en-GB" dirty="0" smtClean="0"/>
              <a:t>4.1 – Price and Value</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23</a:t>
            </a:r>
            <a:endParaRPr lang="en-GB" sz="1200" b="1" dirty="0">
              <a:latin typeface="Arial" panose="020B0604020202020204" pitchFamily="34" charset="0"/>
              <a:cs typeface="Arial" panose="020B0604020202020204" pitchFamily="34" charset="0"/>
            </a:endParaRPr>
          </a:p>
        </p:txBody>
      </p:sp>
      <p:pic>
        <p:nvPicPr>
          <p:cNvPr id="56322" name="Picture 2" descr="Image result for pricing strategy examples"/>
          <p:cNvPicPr>
            <a:picLocks noChangeAspect="1" noChangeArrowheads="1"/>
          </p:cNvPicPr>
          <p:nvPr/>
        </p:nvPicPr>
        <p:blipFill rotWithShape="1">
          <a:blip r:embed="rId3">
            <a:extLst>
              <a:ext uri="{28A0092B-C50C-407E-A947-70E740481C1C}">
                <a14:useLocalDpi xmlns:a14="http://schemas.microsoft.com/office/drawing/2010/main" val="0"/>
              </a:ext>
            </a:extLst>
          </a:blip>
          <a:srcRect l="2139" t="2135" r="2292" b="3900"/>
          <a:stretch/>
        </p:blipFill>
        <p:spPr bwMode="auto">
          <a:xfrm>
            <a:off x="5652120" y="4516643"/>
            <a:ext cx="3168352" cy="2080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7346053"/>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852936"/>
            <a:ext cx="8568952" cy="3477875"/>
          </a:xfrm>
          <a:prstGeom prst="rect">
            <a:avLst/>
          </a:prstGeom>
        </p:spPr>
        <p:txBody>
          <a:bodyPr wrap="square">
            <a:spAutoFit/>
          </a:bodyPr>
          <a:lstStyle/>
          <a:p>
            <a:pPr marL="355600" indent="-355600">
              <a:buClr>
                <a:schemeClr val="accent6">
                  <a:lumMod val="50000"/>
                </a:schemeClr>
              </a:buClr>
              <a:buFont typeface="Wingdings 3" panose="05040102010807070707" pitchFamily="18" charset="2"/>
              <a:buChar char=""/>
            </a:pPr>
            <a:r>
              <a:rPr lang="en-US" sz="2200" dirty="0" smtClean="0"/>
              <a:t>Businesses </a:t>
            </a:r>
            <a:r>
              <a:rPr lang="en-US" sz="2200" dirty="0"/>
              <a:t>can benefit from careful market positioning. (Co back to Unit 1 if you need to revise this.) For example, Kaye might have been able to differentiate the products on her menu. Then people who were most likely to be put off by increased prices would still be able to find something basic but reasonably priced, while others might choose a </a:t>
            </a:r>
            <a:r>
              <a:rPr lang="en-US" sz="2200" dirty="0" smtClean="0"/>
              <a:t/>
            </a:r>
            <a:br>
              <a:rPr lang="en-US" sz="2200" dirty="0" smtClean="0"/>
            </a:br>
            <a:r>
              <a:rPr lang="en-US" sz="2200" dirty="0" smtClean="0"/>
              <a:t>meal </a:t>
            </a:r>
            <a:r>
              <a:rPr lang="en-US" sz="2200" dirty="0"/>
              <a:t>at a higher price</a:t>
            </a:r>
            <a:r>
              <a:rPr lang="en-US" sz="2200" dirty="0" smtClean="0"/>
              <a:t>.</a:t>
            </a:r>
          </a:p>
          <a:p>
            <a:pPr marL="355600" indent="-355600">
              <a:buClr>
                <a:schemeClr val="accent6">
                  <a:lumMod val="50000"/>
                </a:schemeClr>
              </a:buClr>
              <a:buFont typeface="Wingdings 3" panose="05040102010807070707" pitchFamily="18" charset="2"/>
              <a:buChar char=""/>
            </a:pPr>
            <a:r>
              <a:rPr lang="en-US" sz="2200" dirty="0"/>
              <a:t>Every business has its own story to tell </a:t>
            </a:r>
            <a:r>
              <a:rPr lang="en-US" sz="2200" dirty="0" smtClean="0"/>
              <a:t/>
            </a:r>
            <a:br>
              <a:rPr lang="en-US" sz="2200" dirty="0" smtClean="0"/>
            </a:br>
            <a:r>
              <a:rPr lang="en-US" sz="2200" dirty="0" smtClean="0"/>
              <a:t>on </a:t>
            </a:r>
            <a:r>
              <a:rPr lang="en-US" sz="2200" dirty="0"/>
              <a:t>pricing. Only a few can decide on </a:t>
            </a:r>
            <a:r>
              <a:rPr lang="en-US" sz="2200" dirty="0" smtClean="0"/>
              <a:t/>
            </a:r>
            <a:br>
              <a:rPr lang="en-US" sz="2200" dirty="0" smtClean="0"/>
            </a:br>
            <a:r>
              <a:rPr lang="en-US" sz="2200" dirty="0" smtClean="0"/>
              <a:t>prices </a:t>
            </a:r>
            <a:r>
              <a:rPr lang="en-US" sz="2200" dirty="0"/>
              <a:t>in the way Arsenal does </a:t>
            </a:r>
            <a:r>
              <a:rPr lang="en-US" sz="2200" dirty="0" smtClean="0"/>
              <a:t>(next).</a:t>
            </a:r>
            <a:r>
              <a:rPr lang="en-US" sz="2200" dirty="0"/>
              <a:t> </a:t>
            </a:r>
            <a:endParaRPr lang="en-US" sz="2200" dirty="0" smtClean="0"/>
          </a:p>
        </p:txBody>
      </p:sp>
      <p:sp>
        <p:nvSpPr>
          <p:cNvPr id="6" name="Title 1"/>
          <p:cNvSpPr>
            <a:spLocks noGrp="1"/>
          </p:cNvSpPr>
          <p:nvPr>
            <p:ph type="title"/>
          </p:nvPr>
        </p:nvSpPr>
        <p:spPr>
          <a:xfrm>
            <a:off x="35496" y="72008"/>
            <a:ext cx="7704856" cy="548680"/>
          </a:xfrm>
        </p:spPr>
        <p:txBody>
          <a:bodyPr>
            <a:noAutofit/>
          </a:bodyPr>
          <a:lstStyle/>
          <a:p>
            <a:r>
              <a:rPr lang="en-GB" dirty="0" smtClean="0"/>
              <a:t>4.1 – Price and Value</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23</a:t>
            </a:r>
            <a:endParaRPr lang="en-GB" sz="1200" b="1" dirty="0">
              <a:latin typeface="Arial" panose="020B0604020202020204" pitchFamily="34" charset="0"/>
              <a:cs typeface="Arial" panose="020B0604020202020204" pitchFamily="34" charset="0"/>
            </a:endParaRPr>
          </a:p>
        </p:txBody>
      </p:sp>
      <p:pic>
        <p:nvPicPr>
          <p:cNvPr id="56322" name="Picture 2" descr="Image result for pricing strategy examples"/>
          <p:cNvPicPr>
            <a:picLocks noChangeAspect="1" noChangeArrowheads="1"/>
          </p:cNvPicPr>
          <p:nvPr/>
        </p:nvPicPr>
        <p:blipFill rotWithShape="1">
          <a:blip r:embed="rId3">
            <a:extLst>
              <a:ext uri="{28A0092B-C50C-407E-A947-70E740481C1C}">
                <a14:useLocalDpi xmlns:a14="http://schemas.microsoft.com/office/drawing/2010/main" val="0"/>
              </a:ext>
            </a:extLst>
          </a:blip>
          <a:srcRect l="2139" t="2135" r="2292" b="3900"/>
          <a:stretch/>
        </p:blipFill>
        <p:spPr bwMode="auto">
          <a:xfrm>
            <a:off x="5652120" y="4516643"/>
            <a:ext cx="3168352" cy="2080709"/>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119"/>
          <p:cNvSpPr txBox="1">
            <a:spLocks noChangeArrowheads="1"/>
          </p:cNvSpPr>
          <p:nvPr/>
        </p:nvSpPr>
        <p:spPr bwMode="auto">
          <a:xfrm>
            <a:off x="251520" y="1198844"/>
            <a:ext cx="8568952" cy="1499623"/>
          </a:xfrm>
          <a:prstGeom prst="rect">
            <a:avLst/>
          </a:prstGeom>
          <a:solidFill>
            <a:schemeClr val="accent6">
              <a:lumMod val="40000"/>
              <a:lumOff val="60000"/>
            </a:schemeClr>
          </a:solidFill>
          <a:ln w="76200">
            <a:solidFill>
              <a:srgbClr val="002060"/>
            </a:solidFill>
          </a:ln>
          <a:extLst/>
        </p:spPr>
        <p:txBody>
          <a:bodyPr rot="0" vert="horz" wrap="square" lIns="108000" tIns="72000" rIns="108000" bIns="72000" anchor="t" anchorCtr="0" upright="1">
            <a:spAutoFit/>
          </a:bodyPr>
          <a:lstStyle/>
          <a:p>
            <a:pPr>
              <a:spcAft>
                <a:spcPts val="0"/>
              </a:spcAft>
            </a:pPr>
            <a:r>
              <a:rPr lang="en-US" sz="2200" b="1" dirty="0"/>
              <a:t>Non-price competition </a:t>
            </a:r>
            <a:r>
              <a:rPr lang="en-US" sz="2200" dirty="0"/>
              <a:t>involves adding value to the product by finding ways to make it different from competing products. Design, quality, unique features, advertising, packaging and other forms of promotion may all be possible.</a:t>
            </a:r>
            <a:endParaRPr lang="en-GB" sz="2200" dirty="0"/>
          </a:p>
        </p:txBody>
      </p:sp>
    </p:spTree>
    <p:extLst>
      <p:ext uri="{BB962C8B-B14F-4D97-AF65-F5344CB8AC3E}">
        <p14:creationId xmlns:p14="http://schemas.microsoft.com/office/powerpoint/2010/main" val="109914396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6984776" cy="5509200"/>
          </a:xfrm>
          <a:prstGeom prst="rect">
            <a:avLst/>
          </a:prstGeom>
        </p:spPr>
        <p:txBody>
          <a:bodyPr wrap="square">
            <a:spAutoFit/>
          </a:bodyPr>
          <a:lstStyle/>
          <a:p>
            <a:pPr>
              <a:buClr>
                <a:schemeClr val="accent6">
                  <a:lumMod val="50000"/>
                </a:schemeClr>
              </a:buClr>
            </a:pPr>
            <a:r>
              <a:rPr lang="en-US" sz="2200" b="1" dirty="0">
                <a:solidFill>
                  <a:srgbClr val="002060"/>
                </a:solidFill>
              </a:rPr>
              <a:t>Arsenal</a:t>
            </a:r>
          </a:p>
          <a:p>
            <a:pPr marL="355600" indent="-355600">
              <a:buClr>
                <a:schemeClr val="accent6">
                  <a:lumMod val="50000"/>
                </a:schemeClr>
              </a:buClr>
              <a:buFont typeface="Wingdings 3" panose="05040102010807070707" pitchFamily="18" charset="2"/>
              <a:buChar char=""/>
            </a:pPr>
            <a:r>
              <a:rPr lang="en-US" sz="2200" dirty="0">
                <a:solidFill>
                  <a:srgbClr val="002060"/>
                </a:solidFill>
              </a:rPr>
              <a:t>When Arsenal football club used to play at </a:t>
            </a:r>
            <a:r>
              <a:rPr lang="en-US" sz="2200" dirty="0" err="1">
                <a:solidFill>
                  <a:srgbClr val="002060"/>
                </a:solidFill>
              </a:rPr>
              <a:t>Highbury</a:t>
            </a:r>
            <a:r>
              <a:rPr lang="en-US" sz="2200" dirty="0">
                <a:solidFill>
                  <a:srgbClr val="002060"/>
                </a:solidFill>
              </a:rPr>
              <a:t> in North London they would fill their ground every game. In fact over the last 5 years or so at that venue (before they moved to the Emirates stadium in 2006) they could have filled their ground with season ticket holders, but they didn't. </a:t>
            </a:r>
            <a:endParaRPr lang="en-US" sz="2200" dirty="0" smtClean="0">
              <a:solidFill>
                <a:srgbClr val="002060"/>
              </a:solidFill>
            </a:endParaRPr>
          </a:p>
          <a:p>
            <a:pPr marL="355600" indent="-355600">
              <a:buClr>
                <a:schemeClr val="accent6">
                  <a:lumMod val="50000"/>
                </a:schemeClr>
              </a:buClr>
              <a:buFont typeface="Wingdings 3" panose="05040102010807070707" pitchFamily="18" charset="2"/>
              <a:buChar char=""/>
            </a:pPr>
            <a:r>
              <a:rPr lang="en-US" sz="2200" dirty="0" smtClean="0">
                <a:solidFill>
                  <a:srgbClr val="002060"/>
                </a:solidFill>
              </a:rPr>
              <a:t>They </a:t>
            </a:r>
            <a:r>
              <a:rPr lang="en-US" sz="2200" dirty="0">
                <a:solidFill>
                  <a:srgbClr val="002060"/>
                </a:solidFill>
              </a:rPr>
              <a:t>limited the number of season ticket holders to between 22,000 and 23,000. They did this because they knew that they could easily sell the remaining tickets at higher prices closer to the match date. Season ticket holders get their passes at a discounted rate.</a:t>
            </a:r>
          </a:p>
          <a:p>
            <a:pPr marL="355600" indent="-355600">
              <a:buClr>
                <a:schemeClr val="accent6">
                  <a:lumMod val="50000"/>
                </a:schemeClr>
              </a:buClr>
              <a:buFont typeface="Wingdings 3" panose="05040102010807070707" pitchFamily="18" charset="2"/>
              <a:buChar char=""/>
            </a:pPr>
            <a:r>
              <a:rPr lang="en-US" sz="2200" dirty="0">
                <a:solidFill>
                  <a:srgbClr val="002060"/>
                </a:solidFill>
              </a:rPr>
              <a:t>The value of this to the club is that the revenue from season passes is received prior to the start of the season and can be spent on player acquisition. </a:t>
            </a:r>
          </a:p>
        </p:txBody>
      </p:sp>
      <p:sp>
        <p:nvSpPr>
          <p:cNvPr id="6" name="Title 1"/>
          <p:cNvSpPr>
            <a:spLocks noGrp="1"/>
          </p:cNvSpPr>
          <p:nvPr>
            <p:ph type="title"/>
          </p:nvPr>
        </p:nvSpPr>
        <p:spPr>
          <a:xfrm>
            <a:off x="35496" y="72008"/>
            <a:ext cx="7704856" cy="548680"/>
          </a:xfrm>
        </p:spPr>
        <p:txBody>
          <a:bodyPr>
            <a:noAutofit/>
          </a:bodyPr>
          <a:lstStyle/>
          <a:p>
            <a:r>
              <a:rPr lang="en-GB" dirty="0" smtClean="0"/>
              <a:t>4.2 – Price Sensitivity</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a:t>
            </a:r>
            <a:endParaRPr lang="en-GB" sz="1200" b="1" dirty="0">
              <a:latin typeface="Arial" panose="020B0604020202020204" pitchFamily="34" charset="0"/>
              <a:cs typeface="Arial" panose="020B0604020202020204" pitchFamily="34" charset="0"/>
            </a:endParaRPr>
          </a:p>
        </p:txBody>
      </p:sp>
      <p:pic>
        <p:nvPicPr>
          <p:cNvPr id="59394" name="Picture 2" descr="Image result for arsenal old ground"/>
          <p:cNvPicPr>
            <a:picLocks noChangeAspect="1" noChangeArrowheads="1"/>
          </p:cNvPicPr>
          <p:nvPr/>
        </p:nvPicPr>
        <p:blipFill rotWithShape="1">
          <a:blip r:embed="rId3">
            <a:extLst>
              <a:ext uri="{28A0092B-C50C-407E-A947-70E740481C1C}">
                <a14:useLocalDpi xmlns:a14="http://schemas.microsoft.com/office/drawing/2010/main" val="0"/>
              </a:ext>
            </a:extLst>
          </a:blip>
          <a:srcRect t="11484"/>
          <a:stretch/>
        </p:blipFill>
        <p:spPr bwMode="auto">
          <a:xfrm>
            <a:off x="7236298" y="1124744"/>
            <a:ext cx="1622673" cy="1080120"/>
          </a:xfrm>
          <a:prstGeom prst="rect">
            <a:avLst/>
          </a:prstGeom>
          <a:noFill/>
          <a:extLst>
            <a:ext uri="{909E8E84-426E-40DD-AFC4-6F175D3DCCD1}">
              <a14:hiddenFill xmlns:a14="http://schemas.microsoft.com/office/drawing/2010/main">
                <a:solidFill>
                  <a:srgbClr val="FFFFFF"/>
                </a:solidFill>
              </a14:hiddenFill>
            </a:ext>
          </a:extLst>
        </p:spPr>
      </p:pic>
      <p:pic>
        <p:nvPicPr>
          <p:cNvPr id="59396" name="Picture 4" descr="Image result for arsenal groun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6297" y="2331719"/>
            <a:ext cx="1622673" cy="911502"/>
          </a:xfrm>
          <a:prstGeom prst="rect">
            <a:avLst/>
          </a:prstGeom>
          <a:noFill/>
          <a:extLst>
            <a:ext uri="{909E8E84-426E-40DD-AFC4-6F175D3DCCD1}">
              <a14:hiddenFill xmlns:a14="http://schemas.microsoft.com/office/drawing/2010/main">
                <a:solidFill>
                  <a:srgbClr val="FFFFFF"/>
                </a:solidFill>
              </a14:hiddenFill>
            </a:ext>
          </a:extLst>
        </p:spPr>
      </p:pic>
      <p:pic>
        <p:nvPicPr>
          <p:cNvPr id="59398" name="Picture 6" descr="Image result for arsenal manage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832" r="9881"/>
          <a:stretch/>
        </p:blipFill>
        <p:spPr bwMode="auto">
          <a:xfrm>
            <a:off x="7236296" y="3363735"/>
            <a:ext cx="1622177" cy="1155413"/>
          </a:xfrm>
          <a:prstGeom prst="rect">
            <a:avLst/>
          </a:prstGeom>
          <a:noFill/>
          <a:extLst>
            <a:ext uri="{909E8E84-426E-40DD-AFC4-6F175D3DCCD1}">
              <a14:hiddenFill xmlns:a14="http://schemas.microsoft.com/office/drawing/2010/main">
                <a:solidFill>
                  <a:srgbClr val="FFFFFF"/>
                </a:solidFill>
              </a14:hiddenFill>
            </a:ext>
          </a:extLst>
        </p:spPr>
      </p:pic>
      <p:pic>
        <p:nvPicPr>
          <p:cNvPr id="59400" name="Picture 8" descr="Image result for arsenal tea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36296" y="4627026"/>
            <a:ext cx="1610676" cy="845605"/>
          </a:xfrm>
          <a:prstGeom prst="rect">
            <a:avLst/>
          </a:prstGeom>
          <a:noFill/>
          <a:extLst>
            <a:ext uri="{909E8E84-426E-40DD-AFC4-6F175D3DCCD1}">
              <a14:hiddenFill xmlns:a14="http://schemas.microsoft.com/office/drawing/2010/main">
                <a:solidFill>
                  <a:srgbClr val="FFFFFF"/>
                </a:solidFill>
              </a14:hiddenFill>
            </a:ext>
          </a:extLst>
        </p:spPr>
      </p:pic>
      <p:pic>
        <p:nvPicPr>
          <p:cNvPr id="59402" name="Picture 10" descr="Image result for arsenal tea cup"/>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22862" y="5580508"/>
            <a:ext cx="1009578" cy="1009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528549"/>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124744"/>
            <a:ext cx="6336705" cy="5632311"/>
          </a:xfrm>
          <a:prstGeom prst="rect">
            <a:avLst/>
          </a:prstGeom>
        </p:spPr>
        <p:txBody>
          <a:bodyPr wrap="square">
            <a:spAutoFit/>
          </a:bodyPr>
          <a:lstStyle/>
          <a:p>
            <a:pPr marL="355600" indent="-355600">
              <a:buClr>
                <a:schemeClr val="accent6">
                  <a:lumMod val="50000"/>
                </a:schemeClr>
              </a:buClr>
              <a:buFont typeface="Wingdings 3" panose="05040102010807070707" pitchFamily="18" charset="2"/>
              <a:buChar char=""/>
            </a:pPr>
            <a:r>
              <a:rPr lang="en-US" sz="2400" dirty="0" smtClean="0">
                <a:solidFill>
                  <a:srgbClr val="002060"/>
                </a:solidFill>
              </a:rPr>
              <a:t>Arsenal</a:t>
            </a:r>
            <a:r>
              <a:rPr lang="en-US" sz="2400" dirty="0">
                <a:solidFill>
                  <a:srgbClr val="002060"/>
                </a:solidFill>
              </a:rPr>
              <a:t>, under </a:t>
            </a:r>
            <a:r>
              <a:rPr lang="en-US" sz="2400" dirty="0" err="1">
                <a:solidFill>
                  <a:srgbClr val="002060"/>
                </a:solidFill>
              </a:rPr>
              <a:t>Arsene</a:t>
            </a:r>
            <a:r>
              <a:rPr lang="en-US" sz="2400" dirty="0">
                <a:solidFill>
                  <a:srgbClr val="002060"/>
                </a:solidFill>
              </a:rPr>
              <a:t> Wenger, became so successful that they needed more seats and they eventually moved to a 60,000 seat stadium which is sold out for most games. At the old ground they could have put the price of their tickets up by 5, 10 or even 15 percent and demand would have remained the same</a:t>
            </a:r>
            <a:r>
              <a:rPr lang="en-US" sz="2400" dirty="0" smtClean="0">
                <a:solidFill>
                  <a:srgbClr val="002060"/>
                </a:solidFill>
              </a:rPr>
              <a:t>.</a:t>
            </a:r>
          </a:p>
          <a:p>
            <a:pPr>
              <a:buClr>
                <a:schemeClr val="accent6">
                  <a:lumMod val="50000"/>
                </a:schemeClr>
              </a:buClr>
            </a:pPr>
            <a:r>
              <a:rPr lang="en-US" sz="2400" b="1" dirty="0">
                <a:solidFill>
                  <a:srgbClr val="FF0000"/>
                </a:solidFill>
              </a:rPr>
              <a:t>Questions</a:t>
            </a:r>
          </a:p>
          <a:p>
            <a:pPr marL="457200" indent="-457200">
              <a:buClr>
                <a:schemeClr val="accent6">
                  <a:lumMod val="50000"/>
                </a:schemeClr>
              </a:buClr>
              <a:buFont typeface="+mj-lt"/>
              <a:buAutoNum type="arabicPeriod"/>
            </a:pPr>
            <a:r>
              <a:rPr lang="en-US" sz="2400" dirty="0" smtClean="0">
                <a:solidFill>
                  <a:srgbClr val="FF0000"/>
                </a:solidFill>
              </a:rPr>
              <a:t>Why </a:t>
            </a:r>
            <a:r>
              <a:rPr lang="en-US" sz="2400" dirty="0">
                <a:solidFill>
                  <a:srgbClr val="FF0000"/>
                </a:solidFill>
              </a:rPr>
              <a:t>were fans so unconcerned about ticket prices that they were willing to pay more without reducing the number of tickets they bought?</a:t>
            </a:r>
          </a:p>
          <a:p>
            <a:pPr marL="457200" indent="-457200">
              <a:buClr>
                <a:schemeClr val="accent6">
                  <a:lumMod val="50000"/>
                </a:schemeClr>
              </a:buClr>
              <a:buFont typeface="+mj-lt"/>
              <a:buAutoNum type="arabicPeriod"/>
            </a:pPr>
            <a:r>
              <a:rPr lang="en-US" sz="2400" dirty="0" smtClean="0">
                <a:solidFill>
                  <a:srgbClr val="FF0000"/>
                </a:solidFill>
              </a:rPr>
              <a:t>What </a:t>
            </a:r>
            <a:r>
              <a:rPr lang="en-US" sz="2400" dirty="0">
                <a:solidFill>
                  <a:srgbClr val="FF0000"/>
                </a:solidFill>
              </a:rPr>
              <a:t>might happen that would change this situation</a:t>
            </a:r>
            <a:r>
              <a:rPr lang="en-US" sz="2400" dirty="0" smtClean="0">
                <a:solidFill>
                  <a:srgbClr val="FF0000"/>
                </a:solidFill>
              </a:rPr>
              <a:t>?</a:t>
            </a:r>
            <a:endParaRPr lang="en-US" sz="24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dirty="0" smtClean="0"/>
              <a:t>4.2 – Price Sensitivity</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a:t>
            </a:r>
            <a:endParaRPr lang="en-GB" sz="1200" b="1" dirty="0">
              <a:latin typeface="Arial" panose="020B0604020202020204" pitchFamily="34" charset="0"/>
              <a:cs typeface="Arial" panose="020B0604020202020204" pitchFamily="34" charset="0"/>
            </a:endParaRPr>
          </a:p>
        </p:txBody>
      </p:sp>
      <p:pic>
        <p:nvPicPr>
          <p:cNvPr id="5" name="Picture 2" descr="Image result for arsenal old ground"/>
          <p:cNvPicPr>
            <a:picLocks noChangeAspect="1" noChangeArrowheads="1"/>
          </p:cNvPicPr>
          <p:nvPr/>
        </p:nvPicPr>
        <p:blipFill rotWithShape="1">
          <a:blip r:embed="rId3">
            <a:extLst>
              <a:ext uri="{28A0092B-C50C-407E-A947-70E740481C1C}">
                <a14:useLocalDpi xmlns:a14="http://schemas.microsoft.com/office/drawing/2010/main" val="0"/>
              </a:ext>
            </a:extLst>
          </a:blip>
          <a:srcRect t="11484"/>
          <a:stretch/>
        </p:blipFill>
        <p:spPr bwMode="auto">
          <a:xfrm>
            <a:off x="6583400" y="1124743"/>
            <a:ext cx="2275572" cy="151471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arsenal groun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3399" y="2780928"/>
            <a:ext cx="2275572" cy="127825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Image result for arsenal tea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88224" y="4187373"/>
            <a:ext cx="2258748" cy="118584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Image result for arsenal tea cup"/>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92280" y="5445224"/>
            <a:ext cx="1152128" cy="1152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5936557"/>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124744"/>
            <a:ext cx="8568953" cy="4101123"/>
          </a:xfrm>
          <a:prstGeom prst="rect">
            <a:avLst/>
          </a:prstGeom>
        </p:spPr>
        <p:txBody>
          <a:bodyPr wrap="square">
            <a:spAutoFit/>
          </a:bodyPr>
          <a:lstStyle/>
          <a:p>
            <a:pPr marL="355600" indent="-355600">
              <a:buClr>
                <a:schemeClr val="accent6">
                  <a:lumMod val="50000"/>
                </a:schemeClr>
              </a:buClr>
              <a:buFont typeface="Wingdings 3" panose="05040102010807070707" pitchFamily="18" charset="2"/>
              <a:buChar char=""/>
            </a:pPr>
            <a:r>
              <a:rPr lang="en-US" sz="2000" dirty="0"/>
              <a:t>When it is possible for businesses to raise prices without losing many of their customers, demand for the product is said to be price inelastic. For a business, knowing how customers will respond to price changes is very important. There is a way of measuring the impact of a change in prices - using the idea of price elasticity of demand. It has a formula</a:t>
            </a:r>
            <a:r>
              <a:rPr lang="en-US" sz="2000" dirty="0" smtClean="0"/>
              <a:t>:</a:t>
            </a:r>
          </a:p>
          <a:p>
            <a:pPr marL="355600" indent="-355600">
              <a:buClr>
                <a:schemeClr val="accent6">
                  <a:lumMod val="50000"/>
                </a:schemeClr>
              </a:buClr>
              <a:buFont typeface="Wingdings 3" panose="05040102010807070707" pitchFamily="18" charset="2"/>
              <a:buChar char=""/>
            </a:pPr>
            <a:endParaRPr lang="en-US" sz="1050" b="1" dirty="0">
              <a:solidFill>
                <a:srgbClr val="FF0000"/>
              </a:solidFill>
            </a:endParaRPr>
          </a:p>
          <a:p>
            <a:pPr marL="4402138" lvl="1">
              <a:lnSpc>
                <a:spcPts val="1200"/>
              </a:lnSpc>
              <a:buClr>
                <a:schemeClr val="accent6">
                  <a:lumMod val="50000"/>
                </a:schemeClr>
              </a:buClr>
            </a:pPr>
            <a:r>
              <a:rPr lang="en-US" sz="2000" b="1" u="sng" dirty="0" smtClean="0">
                <a:solidFill>
                  <a:srgbClr val="FF0000"/>
                </a:solidFill>
              </a:rPr>
              <a:t>% </a:t>
            </a:r>
            <a:r>
              <a:rPr lang="en-US" sz="2000" b="1" u="sng" dirty="0">
                <a:solidFill>
                  <a:srgbClr val="FF0000"/>
                </a:solidFill>
              </a:rPr>
              <a:t>change in quantity demanded</a:t>
            </a:r>
          </a:p>
          <a:p>
            <a:pPr marL="271463">
              <a:lnSpc>
                <a:spcPts val="1200"/>
              </a:lnSpc>
              <a:buClr>
                <a:schemeClr val="accent6">
                  <a:lumMod val="50000"/>
                </a:schemeClr>
              </a:buClr>
            </a:pPr>
            <a:r>
              <a:rPr lang="en-US" sz="2000" b="1" dirty="0" smtClean="0">
                <a:solidFill>
                  <a:srgbClr val="FF0000"/>
                </a:solidFill>
              </a:rPr>
              <a:t>Price elasticity of demand (PED) = 				</a:t>
            </a:r>
          </a:p>
          <a:p>
            <a:pPr marL="5283200">
              <a:lnSpc>
                <a:spcPts val="1200"/>
              </a:lnSpc>
              <a:buClr>
                <a:schemeClr val="accent6">
                  <a:lumMod val="50000"/>
                </a:schemeClr>
              </a:buClr>
            </a:pPr>
            <a:r>
              <a:rPr lang="en-US" sz="2000" b="1" dirty="0" smtClean="0">
                <a:solidFill>
                  <a:srgbClr val="FF0000"/>
                </a:solidFill>
              </a:rPr>
              <a:t>% change in price</a:t>
            </a:r>
          </a:p>
          <a:p>
            <a:pPr marL="355600" indent="-355600">
              <a:buClr>
                <a:schemeClr val="accent6">
                  <a:lumMod val="50000"/>
                </a:schemeClr>
              </a:buClr>
              <a:buFont typeface="Wingdings 3" panose="05040102010807070707" pitchFamily="18" charset="2"/>
              <a:buChar char=""/>
            </a:pPr>
            <a:endParaRPr lang="en-US" sz="1000" dirty="0" smtClean="0">
              <a:solidFill>
                <a:srgbClr val="002060"/>
              </a:solidFill>
            </a:endParaRPr>
          </a:p>
          <a:p>
            <a:pPr marL="355600" indent="-355600">
              <a:buClr>
                <a:schemeClr val="accent6">
                  <a:lumMod val="50000"/>
                </a:schemeClr>
              </a:buClr>
              <a:buFont typeface="Wingdings 3" panose="05040102010807070707" pitchFamily="18" charset="2"/>
              <a:buChar char=""/>
            </a:pPr>
            <a:r>
              <a:rPr lang="en-US" sz="2000" dirty="0" smtClean="0"/>
              <a:t>If </a:t>
            </a:r>
            <a:r>
              <a:rPr lang="en-US" sz="2000" dirty="0"/>
              <a:t>prices are raised by 10%, and quantity sold falls only by 5%, the PED will be -0.5. Demand is inelastic. If on the other hand a price cut of 5% leads to sales increasing by 10%, then it is -2 and demand is elastic. Basic foods like bread typically have price inelastic demand. Exotic foods e.g. mangoes will have price elastic demand</a:t>
            </a:r>
            <a:r>
              <a:rPr lang="en-US" sz="2000" dirty="0" smtClean="0"/>
              <a:t>.</a:t>
            </a:r>
            <a:endParaRPr lang="en-US" sz="2000" dirty="0"/>
          </a:p>
        </p:txBody>
      </p:sp>
      <p:sp>
        <p:nvSpPr>
          <p:cNvPr id="6" name="Title 1"/>
          <p:cNvSpPr>
            <a:spLocks noGrp="1"/>
          </p:cNvSpPr>
          <p:nvPr>
            <p:ph type="title"/>
          </p:nvPr>
        </p:nvSpPr>
        <p:spPr>
          <a:xfrm>
            <a:off x="35496" y="72008"/>
            <a:ext cx="7704856" cy="548680"/>
          </a:xfrm>
        </p:spPr>
        <p:txBody>
          <a:bodyPr>
            <a:noAutofit/>
          </a:bodyPr>
          <a:lstStyle/>
          <a:p>
            <a:r>
              <a:rPr lang="en-GB" dirty="0" smtClean="0"/>
              <a:t>4.2 – Price Sensitivity</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a:t>
            </a:r>
            <a:endParaRPr lang="en-GB" sz="1200" b="1" dirty="0">
              <a:latin typeface="Arial" panose="020B0604020202020204" pitchFamily="34" charset="0"/>
              <a:cs typeface="Arial" panose="020B0604020202020204" pitchFamily="34" charset="0"/>
            </a:endParaRPr>
          </a:p>
        </p:txBody>
      </p:sp>
      <p:sp>
        <p:nvSpPr>
          <p:cNvPr id="11" name="Text Box 123"/>
          <p:cNvSpPr txBox="1">
            <a:spLocks noChangeArrowheads="1"/>
          </p:cNvSpPr>
          <p:nvPr/>
        </p:nvSpPr>
        <p:spPr bwMode="auto">
          <a:xfrm>
            <a:off x="251519" y="5373216"/>
            <a:ext cx="8568953" cy="1253402"/>
          </a:xfrm>
          <a:prstGeom prst="rect">
            <a:avLst/>
          </a:prstGeom>
          <a:solidFill>
            <a:schemeClr val="accent6">
              <a:lumMod val="60000"/>
              <a:lumOff val="40000"/>
            </a:schemeClr>
          </a:solidFill>
          <a:ln w="57150">
            <a:solidFill>
              <a:schemeClr val="tx1"/>
            </a:solidFill>
          </a:ln>
          <a:extLst/>
        </p:spPr>
        <p:txBody>
          <a:bodyPr rot="0" vert="horz" wrap="square" lIns="72000" tIns="72000" rIns="72000" bIns="72000" anchor="t" anchorCtr="0" upright="1">
            <a:spAutoFit/>
          </a:bodyPr>
          <a:lstStyle/>
          <a:p>
            <a:pPr>
              <a:spcAft>
                <a:spcPts val="0"/>
              </a:spcAft>
            </a:pPr>
            <a:r>
              <a:rPr lang="en-US" b="1" i="1" u="none" strike="noStrike" spc="0" dirty="0">
                <a:effectLst/>
                <a:latin typeface="Arial" panose="020B0604020202020204" pitchFamily="34" charset="0"/>
                <a:ea typeface="Segoe UI" panose="020B0502040204020203" pitchFamily="34" charset="0"/>
                <a:cs typeface="Arial" panose="020B0604020202020204" pitchFamily="34" charset="0"/>
              </a:rPr>
              <a:t>Price elasticity of demand </a:t>
            </a:r>
            <a:r>
              <a:rPr lang="en-US" b="0" i="0" u="none" strike="noStrike" dirty="0">
                <a:effectLst/>
                <a:latin typeface="Arial" panose="020B0604020202020204" pitchFamily="34" charset="0"/>
                <a:ea typeface="Segoe UI" panose="020B0502040204020203" pitchFamily="34" charset="0"/>
                <a:cs typeface="Arial" panose="020B0604020202020204" pitchFamily="34" charset="0"/>
              </a:rPr>
              <a:t>measures the change in quantity sold that results from a change in price. If it is zero, the price change has no effect. Between zero and -1, demand is inelastic. If it goes beyond -1, say to -2, demand is elastic, i.e. very sensitive to changes in price.</a:t>
            </a:r>
            <a:endParaRPr lang="en-GB" dirty="0">
              <a:effectLst/>
              <a:latin typeface="Arial" panose="020B0604020202020204" pitchFamily="34" charset="0"/>
              <a:ea typeface="Arial Unicode MS" panose="020B0604020202020204" pitchFamily="34" charset="-128"/>
              <a:cs typeface="Arial" panose="020B0604020202020204" pitchFamily="34" charset="0"/>
            </a:endParaRPr>
          </a:p>
        </p:txBody>
      </p:sp>
    </p:spTree>
    <p:extLst>
      <p:ext uri="{BB962C8B-B14F-4D97-AF65-F5344CB8AC3E}">
        <p14:creationId xmlns:p14="http://schemas.microsoft.com/office/powerpoint/2010/main" val="2436489450"/>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124744"/>
            <a:ext cx="8568953" cy="5324535"/>
          </a:xfrm>
          <a:prstGeom prst="rect">
            <a:avLst/>
          </a:prstGeom>
        </p:spPr>
        <p:txBody>
          <a:bodyPr wrap="square">
            <a:spAutoFit/>
          </a:bodyPr>
          <a:lstStyle/>
          <a:p>
            <a:pPr marL="355600" indent="-355600">
              <a:buClr>
                <a:schemeClr val="accent6">
                  <a:lumMod val="50000"/>
                </a:schemeClr>
              </a:buClr>
              <a:buFont typeface="Wingdings 3" panose="05040102010807070707" pitchFamily="18" charset="2"/>
              <a:buChar char=""/>
            </a:pPr>
            <a:r>
              <a:rPr lang="en-US" sz="2000" dirty="0"/>
              <a:t>In fact football clubs in the English Premier League have become (in the main) quite sophisticated operators. A number of clubs price tickets differently depending on the opposition. It is not uncommon for clubs to have three bands of prices; a high price to reflect the reputation and aura of clubs such as Manchester United and Liverpool; a middle band for clubs such as Aston Villa and Everton, and a third band for clubs who are new to the league or have a lower support base such as Blackburn Rovers and </a:t>
            </a:r>
            <a:r>
              <a:rPr lang="en-US" sz="2000" dirty="0" err="1"/>
              <a:t>Wigan</a:t>
            </a:r>
            <a:r>
              <a:rPr lang="en-US" sz="2000" dirty="0"/>
              <a:t> </a:t>
            </a:r>
            <a:r>
              <a:rPr lang="en-US" sz="2000" dirty="0" smtClean="0"/>
              <a:t>Athletic.</a:t>
            </a:r>
          </a:p>
          <a:p>
            <a:pPr marL="355600" indent="-355600">
              <a:buClr>
                <a:schemeClr val="accent6">
                  <a:lumMod val="50000"/>
                </a:schemeClr>
              </a:buClr>
              <a:buFont typeface="Wingdings 3" panose="05040102010807070707" pitchFamily="18" charset="2"/>
              <a:buChar char=""/>
            </a:pPr>
            <a:r>
              <a:rPr lang="en-US" sz="2000" dirty="0" smtClean="0"/>
              <a:t>Clubs </a:t>
            </a:r>
            <a:r>
              <a:rPr lang="en-US" sz="2000" dirty="0"/>
              <a:t>know the likely demand for tickets at certain prices for certain games and price accordingly, yet it is unlikely you will hear them talk about the price elasticity of demand for their product.</a:t>
            </a:r>
          </a:p>
          <a:p>
            <a:pPr marL="355600" indent="-355600">
              <a:buClr>
                <a:schemeClr val="accent6">
                  <a:lumMod val="50000"/>
                </a:schemeClr>
              </a:buClr>
              <a:buFont typeface="Wingdings 3" panose="05040102010807070707" pitchFamily="18" charset="2"/>
              <a:buChar char=""/>
            </a:pPr>
            <a:r>
              <a:rPr lang="en-US" sz="2000" dirty="0"/>
              <a:t>Small businesses can set prices appropriately just by keeping in close touch with their markets. Most will never have heard of PED. Larger businesses are likely to have people working full time on market research. They can collect data that will allow them to estimate the PED for each of their products. This will give them a good understanding on which to base their pricing strategy</a:t>
            </a:r>
            <a:r>
              <a:rPr lang="en-US" sz="2000" dirty="0" smtClean="0"/>
              <a:t>.</a:t>
            </a:r>
            <a:endParaRPr lang="en-US" sz="2000" dirty="0"/>
          </a:p>
        </p:txBody>
      </p:sp>
      <p:sp>
        <p:nvSpPr>
          <p:cNvPr id="6" name="Title 1"/>
          <p:cNvSpPr>
            <a:spLocks noGrp="1"/>
          </p:cNvSpPr>
          <p:nvPr>
            <p:ph type="title"/>
          </p:nvPr>
        </p:nvSpPr>
        <p:spPr>
          <a:xfrm>
            <a:off x="35496" y="72008"/>
            <a:ext cx="7704856" cy="548680"/>
          </a:xfrm>
        </p:spPr>
        <p:txBody>
          <a:bodyPr>
            <a:noAutofit/>
          </a:bodyPr>
          <a:lstStyle/>
          <a:p>
            <a:r>
              <a:rPr lang="en-GB" dirty="0" smtClean="0"/>
              <a:t>4.2 – Price Sensitivity</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8808641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6012577"/>
            <a:ext cx="8568953" cy="584775"/>
          </a:xfrm>
          <a:prstGeom prst="rect">
            <a:avLst/>
          </a:prstGeom>
        </p:spPr>
        <p:txBody>
          <a:bodyPr wrap="square">
            <a:spAutoFit/>
          </a:bodyPr>
          <a:lstStyle/>
          <a:p>
            <a:pPr algn="ctr">
              <a:buClr>
                <a:schemeClr val="accent6">
                  <a:lumMod val="50000"/>
                </a:schemeClr>
              </a:buClr>
            </a:pPr>
            <a:r>
              <a:rPr lang="en-US" sz="3200" dirty="0" smtClean="0"/>
              <a:t>Is Price Elastic or Inelastic for these items.</a:t>
            </a:r>
            <a:endParaRPr lang="en-US" sz="3200" dirty="0"/>
          </a:p>
        </p:txBody>
      </p:sp>
      <p:sp>
        <p:nvSpPr>
          <p:cNvPr id="6" name="Title 1"/>
          <p:cNvSpPr>
            <a:spLocks noGrp="1"/>
          </p:cNvSpPr>
          <p:nvPr>
            <p:ph type="title"/>
          </p:nvPr>
        </p:nvSpPr>
        <p:spPr>
          <a:xfrm>
            <a:off x="35496" y="72008"/>
            <a:ext cx="7704856" cy="548680"/>
          </a:xfrm>
        </p:spPr>
        <p:txBody>
          <a:bodyPr>
            <a:noAutofit/>
          </a:bodyPr>
          <a:lstStyle/>
          <a:p>
            <a:r>
              <a:rPr lang="en-GB" dirty="0" smtClean="0"/>
              <a:t>4.2 – Price Sensitivity</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24</a:t>
            </a:r>
            <a:endParaRPr lang="en-GB" sz="1200" b="1" dirty="0">
              <a:latin typeface="Arial" panose="020B0604020202020204" pitchFamily="34" charset="0"/>
              <a:cs typeface="Arial" panose="020B0604020202020204" pitchFamily="34" charset="0"/>
            </a:endParaRPr>
          </a:p>
        </p:txBody>
      </p:sp>
      <p:pic>
        <p:nvPicPr>
          <p:cNvPr id="63492" name="Picture 4" descr="Image result for summer holiday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2785" y="1099656"/>
            <a:ext cx="4270146" cy="2833400"/>
          </a:xfrm>
          <a:prstGeom prst="rect">
            <a:avLst/>
          </a:prstGeom>
          <a:noFill/>
          <a:extLst>
            <a:ext uri="{909E8E84-426E-40DD-AFC4-6F175D3DCCD1}">
              <a14:hiddenFill xmlns:a14="http://schemas.microsoft.com/office/drawing/2010/main">
                <a:solidFill>
                  <a:srgbClr val="FFFFFF"/>
                </a:solidFill>
              </a14:hiddenFill>
            </a:ext>
          </a:extLst>
        </p:spPr>
      </p:pic>
      <p:pic>
        <p:nvPicPr>
          <p:cNvPr id="63494" name="Picture 6" descr="Image result for milk carton"/>
          <p:cNvPicPr>
            <a:picLocks noChangeAspect="1" noChangeArrowheads="1"/>
          </p:cNvPicPr>
          <p:nvPr/>
        </p:nvPicPr>
        <p:blipFill rotWithShape="1">
          <a:blip r:embed="rId4">
            <a:extLst>
              <a:ext uri="{28A0092B-C50C-407E-A947-70E740481C1C}">
                <a14:useLocalDpi xmlns:a14="http://schemas.microsoft.com/office/drawing/2010/main" val="0"/>
              </a:ext>
            </a:extLst>
          </a:blip>
          <a:srcRect l="14346" r="18395"/>
          <a:stretch/>
        </p:blipFill>
        <p:spPr bwMode="auto">
          <a:xfrm>
            <a:off x="323528" y="1099243"/>
            <a:ext cx="1800200" cy="2562226"/>
          </a:xfrm>
          <a:prstGeom prst="rect">
            <a:avLst/>
          </a:prstGeom>
          <a:noFill/>
          <a:extLst>
            <a:ext uri="{909E8E84-426E-40DD-AFC4-6F175D3DCCD1}">
              <a14:hiddenFill xmlns:a14="http://schemas.microsoft.com/office/drawing/2010/main">
                <a:solidFill>
                  <a:srgbClr val="FFFFFF"/>
                </a:solidFill>
              </a14:hiddenFill>
            </a:ext>
          </a:extLst>
        </p:spPr>
      </p:pic>
      <p:pic>
        <p:nvPicPr>
          <p:cNvPr id="63496" name="Picture 8" descr="Image result for pizza"/>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5580" b="6975"/>
          <a:stretch/>
        </p:blipFill>
        <p:spPr bwMode="auto">
          <a:xfrm>
            <a:off x="4327858" y="3864915"/>
            <a:ext cx="4463058" cy="1944217"/>
          </a:xfrm>
          <a:prstGeom prst="rect">
            <a:avLst/>
          </a:prstGeom>
          <a:noFill/>
          <a:extLst>
            <a:ext uri="{909E8E84-426E-40DD-AFC4-6F175D3DCCD1}">
              <a14:hiddenFill xmlns:a14="http://schemas.microsoft.com/office/drawing/2010/main">
                <a:solidFill>
                  <a:srgbClr val="FFFFFF"/>
                </a:solidFill>
              </a14:hiddenFill>
            </a:ext>
          </a:extLst>
        </p:spPr>
      </p:pic>
      <p:pic>
        <p:nvPicPr>
          <p:cNvPr id="63498" name="Picture 10" descr="Image result for cigarette pack"/>
          <p:cNvPicPr>
            <a:picLocks noChangeAspect="1" noChangeArrowheads="1"/>
          </p:cNvPicPr>
          <p:nvPr/>
        </p:nvPicPr>
        <p:blipFill rotWithShape="1">
          <a:blip r:embed="rId6">
            <a:extLst>
              <a:ext uri="{28A0092B-C50C-407E-A947-70E740481C1C}">
                <a14:useLocalDpi xmlns:a14="http://schemas.microsoft.com/office/drawing/2010/main" val="0"/>
              </a:ext>
            </a:extLst>
          </a:blip>
          <a:srcRect l="18996" r="18199"/>
          <a:stretch/>
        </p:blipFill>
        <p:spPr bwMode="auto">
          <a:xfrm>
            <a:off x="6531988" y="1099244"/>
            <a:ext cx="2258928" cy="2025228"/>
          </a:xfrm>
          <a:prstGeom prst="rect">
            <a:avLst/>
          </a:prstGeom>
          <a:noFill/>
          <a:extLst>
            <a:ext uri="{909E8E84-426E-40DD-AFC4-6F175D3DCCD1}">
              <a14:hiddenFill xmlns:a14="http://schemas.microsoft.com/office/drawing/2010/main">
                <a:solidFill>
                  <a:srgbClr val="FFFFFF"/>
                </a:solidFill>
              </a14:hiddenFill>
            </a:ext>
          </a:extLst>
        </p:spPr>
      </p:pic>
      <p:pic>
        <p:nvPicPr>
          <p:cNvPr id="63500" name="Picture 12" descr="Image result for bottle of water"/>
          <p:cNvPicPr>
            <a:picLocks noChangeAspect="1" noChangeArrowheads="1"/>
          </p:cNvPicPr>
          <p:nvPr/>
        </p:nvPicPr>
        <p:blipFill rotWithShape="1">
          <a:blip r:embed="rId7">
            <a:extLst>
              <a:ext uri="{28A0092B-C50C-407E-A947-70E740481C1C}">
                <a14:useLocalDpi xmlns:a14="http://schemas.microsoft.com/office/drawing/2010/main" val="0"/>
              </a:ext>
            </a:extLst>
          </a:blip>
          <a:srcRect l="27783" r="27633"/>
          <a:stretch/>
        </p:blipFill>
        <p:spPr bwMode="auto">
          <a:xfrm>
            <a:off x="3234679" y="3044174"/>
            <a:ext cx="1024122" cy="2939059"/>
          </a:xfrm>
          <a:prstGeom prst="rect">
            <a:avLst/>
          </a:prstGeom>
          <a:noFill/>
          <a:extLst>
            <a:ext uri="{909E8E84-426E-40DD-AFC4-6F175D3DCCD1}">
              <a14:hiddenFill xmlns:a14="http://schemas.microsoft.com/office/drawing/2010/main">
                <a:solidFill>
                  <a:srgbClr val="FFFFFF"/>
                </a:solidFill>
              </a14:hiddenFill>
            </a:ext>
          </a:extLst>
        </p:spPr>
      </p:pic>
      <p:pic>
        <p:nvPicPr>
          <p:cNvPr id="63502" name="Picture 14" descr="Image result for lawy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529" y="4136501"/>
            <a:ext cx="2890524" cy="1883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985142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124744"/>
            <a:ext cx="8568953" cy="5715411"/>
          </a:xfrm>
          <a:prstGeom prst="rect">
            <a:avLst/>
          </a:prstGeom>
        </p:spPr>
        <p:txBody>
          <a:bodyPr wrap="square">
            <a:spAutoFit/>
          </a:bodyPr>
          <a:lstStyle/>
          <a:p>
            <a:pPr marL="355600" indent="-355600">
              <a:buClr>
                <a:schemeClr val="accent6">
                  <a:lumMod val="50000"/>
                </a:schemeClr>
              </a:buClr>
              <a:buFont typeface="Wingdings 3" panose="05040102010807070707" pitchFamily="18" charset="2"/>
              <a:buChar char=""/>
            </a:pPr>
            <a:r>
              <a:rPr lang="en-US" sz="2030" dirty="0"/>
              <a:t>All businesses should have a marketing plan and part of that plan should consider the pricing strategies open to them. In general, businesses with few competitors and therefore a large share of the market will face inelastic demand for their product; an increase in price will not lead to a proportionate fall in demand. Revenue will increase when price increases.</a:t>
            </a:r>
          </a:p>
          <a:p>
            <a:pPr marL="355600" indent="-355600">
              <a:buClr>
                <a:schemeClr val="accent6">
                  <a:lumMod val="50000"/>
                </a:schemeClr>
              </a:buClr>
              <a:buFont typeface="Wingdings 3" panose="05040102010807070707" pitchFamily="18" charset="2"/>
              <a:buChar char=""/>
            </a:pPr>
            <a:r>
              <a:rPr lang="en-US" sz="2030" dirty="0"/>
              <a:t>Businesses that have only a small share of the market face many competitors, each with a similar product. The demand for their product is usually highly elastic. In these circumstances, raising prices, say by 5 per cent, will lead to a more than proportionate fall in demand for its products because </a:t>
            </a:r>
            <a:r>
              <a:rPr lang="en-US" sz="2030" dirty="0" smtClean="0"/>
              <a:t>buyers </a:t>
            </a:r>
            <a:r>
              <a:rPr lang="en-US" sz="2030" dirty="0"/>
              <a:t>will turn to </a:t>
            </a:r>
            <a:r>
              <a:rPr lang="en-US" sz="2030" dirty="0" smtClean="0"/>
              <a:t/>
            </a:r>
            <a:br>
              <a:rPr lang="en-US" sz="2030" dirty="0" smtClean="0"/>
            </a:br>
            <a:r>
              <a:rPr lang="en-US" sz="2030" dirty="0" smtClean="0"/>
              <a:t>substitute </a:t>
            </a:r>
            <a:r>
              <a:rPr lang="en-US" sz="2030" dirty="0"/>
              <a:t>products. </a:t>
            </a:r>
            <a:r>
              <a:rPr lang="en-US" sz="2030" dirty="0" smtClean="0"/>
              <a:t/>
            </a:r>
            <a:br>
              <a:rPr lang="en-US" sz="2030" dirty="0" smtClean="0"/>
            </a:br>
            <a:r>
              <a:rPr lang="en-US" sz="2030" dirty="0" smtClean="0"/>
              <a:t>Total </a:t>
            </a:r>
            <a:r>
              <a:rPr lang="en-US" sz="2030" dirty="0"/>
              <a:t>revenue will fall as price rises. </a:t>
            </a:r>
            <a:r>
              <a:rPr lang="en-US" sz="2030" dirty="0" smtClean="0"/>
              <a:t/>
            </a:r>
            <a:br>
              <a:rPr lang="en-US" sz="2030" dirty="0" smtClean="0"/>
            </a:br>
            <a:r>
              <a:rPr lang="en-US" sz="2030" dirty="0" smtClean="0"/>
              <a:t>Conversely </a:t>
            </a:r>
            <a:r>
              <a:rPr lang="en-US" sz="2030" dirty="0"/>
              <a:t>if price is cut by </a:t>
            </a:r>
            <a:r>
              <a:rPr lang="en-US" sz="2030" dirty="0" smtClean="0"/>
              <a:t>5% </a:t>
            </a:r>
            <a:r>
              <a:rPr lang="en-US" sz="2030" dirty="0"/>
              <a:t>then </a:t>
            </a:r>
            <a:r>
              <a:rPr lang="en-US" sz="2030" dirty="0" smtClean="0"/>
              <a:t/>
            </a:r>
            <a:br>
              <a:rPr lang="en-US" sz="2030" dirty="0" smtClean="0"/>
            </a:br>
            <a:r>
              <a:rPr lang="en-US" sz="2030" dirty="0" smtClean="0"/>
              <a:t>demand </a:t>
            </a:r>
            <a:r>
              <a:rPr lang="en-US" sz="2030" dirty="0"/>
              <a:t>should rise by more than </a:t>
            </a:r>
            <a:r>
              <a:rPr lang="en-US" sz="2030" dirty="0" smtClean="0"/>
              <a:t>5% </a:t>
            </a:r>
            <a:r>
              <a:rPr lang="en-US" sz="2030" dirty="0"/>
              <a:t>as </a:t>
            </a:r>
            <a:r>
              <a:rPr lang="en-US" sz="2030" dirty="0" smtClean="0"/>
              <a:t/>
            </a:r>
            <a:br>
              <a:rPr lang="en-US" sz="2030" dirty="0" smtClean="0"/>
            </a:br>
            <a:r>
              <a:rPr lang="en-US" sz="2030" dirty="0" smtClean="0"/>
              <a:t>long </a:t>
            </a:r>
            <a:r>
              <a:rPr lang="en-US" sz="2030" dirty="0"/>
              <a:t>as competitors don't respond in a </a:t>
            </a:r>
            <a:r>
              <a:rPr lang="en-US" sz="2030" dirty="0" smtClean="0"/>
              <a:t/>
            </a:r>
            <a:br>
              <a:rPr lang="en-US" sz="2030" dirty="0" smtClean="0"/>
            </a:br>
            <a:r>
              <a:rPr lang="en-US" sz="2030" dirty="0" smtClean="0"/>
              <a:t>similar </a:t>
            </a:r>
            <a:r>
              <a:rPr lang="en-US" sz="2030" dirty="0"/>
              <a:t>fashion. But this may well happen </a:t>
            </a:r>
            <a:r>
              <a:rPr lang="en-US" sz="2030" dirty="0" smtClean="0"/>
              <a:t/>
            </a:r>
            <a:br>
              <a:rPr lang="en-US" sz="2030" dirty="0" smtClean="0"/>
            </a:br>
            <a:r>
              <a:rPr lang="en-US" sz="2030" dirty="0" smtClean="0"/>
              <a:t>and </a:t>
            </a:r>
            <a:r>
              <a:rPr lang="en-US" sz="2030" dirty="0"/>
              <a:t>if it does, there could be a price war.</a:t>
            </a:r>
          </a:p>
        </p:txBody>
      </p:sp>
      <p:sp>
        <p:nvSpPr>
          <p:cNvPr id="6" name="Title 1"/>
          <p:cNvSpPr>
            <a:spLocks noGrp="1"/>
          </p:cNvSpPr>
          <p:nvPr>
            <p:ph type="title"/>
          </p:nvPr>
        </p:nvSpPr>
        <p:spPr>
          <a:xfrm>
            <a:off x="35496" y="72008"/>
            <a:ext cx="7704856" cy="548680"/>
          </a:xfrm>
        </p:spPr>
        <p:txBody>
          <a:bodyPr>
            <a:noAutofit/>
          </a:bodyPr>
          <a:lstStyle/>
          <a:p>
            <a:r>
              <a:rPr lang="en-GB" dirty="0" smtClean="0"/>
              <a:t>4.3 – Pricing Strategies</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a:t>
            </a:r>
            <a:endParaRPr lang="en-GB" sz="1200" b="1" dirty="0">
              <a:latin typeface="Arial" panose="020B0604020202020204" pitchFamily="34" charset="0"/>
              <a:cs typeface="Arial" panose="020B0604020202020204" pitchFamily="34" charset="0"/>
            </a:endParaRPr>
          </a:p>
        </p:txBody>
      </p:sp>
      <p:pic>
        <p:nvPicPr>
          <p:cNvPr id="5" name="Picture 2" descr="Image result for pricing strategy examples"/>
          <p:cNvPicPr>
            <a:picLocks noChangeAspect="1" noChangeArrowheads="1"/>
          </p:cNvPicPr>
          <p:nvPr/>
        </p:nvPicPr>
        <p:blipFill rotWithShape="1">
          <a:blip r:embed="rId3">
            <a:extLst>
              <a:ext uri="{28A0092B-C50C-407E-A947-70E740481C1C}">
                <a14:useLocalDpi xmlns:a14="http://schemas.microsoft.com/office/drawing/2010/main" val="0"/>
              </a:ext>
            </a:extLst>
          </a:blip>
          <a:srcRect l="2139" t="2135" r="2292" b="3900"/>
          <a:stretch/>
        </p:blipFill>
        <p:spPr bwMode="auto">
          <a:xfrm>
            <a:off x="5421367" y="4365105"/>
            <a:ext cx="3399105"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701910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124744"/>
            <a:ext cx="8568953" cy="5709255"/>
          </a:xfrm>
          <a:prstGeom prst="rect">
            <a:avLst/>
          </a:prstGeom>
        </p:spPr>
        <p:txBody>
          <a:bodyPr wrap="square">
            <a:spAutoFit/>
          </a:bodyPr>
          <a:lstStyle/>
          <a:p>
            <a:pPr marL="355600" indent="-355600">
              <a:spcAft>
                <a:spcPts val="600"/>
              </a:spcAft>
              <a:buClr>
                <a:schemeClr val="accent6">
                  <a:lumMod val="50000"/>
                </a:schemeClr>
              </a:buClr>
              <a:buFont typeface="Wingdings 3" panose="05040102010807070707" pitchFamily="18" charset="2"/>
              <a:buChar char=""/>
            </a:pPr>
            <a:r>
              <a:rPr lang="en-US" sz="2300" dirty="0"/>
              <a:t>To understand the impact of price changes on sales revenue you need a simple example.</a:t>
            </a:r>
          </a:p>
          <a:p>
            <a:pPr marL="1054100" indent="-342900">
              <a:spcAft>
                <a:spcPts val="600"/>
              </a:spcAft>
              <a:buClr>
                <a:schemeClr val="accent6">
                  <a:lumMod val="50000"/>
                </a:schemeClr>
              </a:buClr>
              <a:buFont typeface="Arial" panose="020B0604020202020204" pitchFamily="34" charset="0"/>
              <a:buChar char="•"/>
            </a:pPr>
            <a:r>
              <a:rPr lang="en-US" sz="2300" dirty="0">
                <a:solidFill>
                  <a:srgbClr val="FF0000"/>
                </a:solidFill>
              </a:rPr>
              <a:t>Business A is selling its computers at £400 each and selling 200 per week. Demand is elastic at -2, because there are several other computer suppliers in the </a:t>
            </a:r>
            <a:r>
              <a:rPr lang="en-US" sz="2300" dirty="0" smtClean="0">
                <a:solidFill>
                  <a:srgbClr val="FF0000"/>
                </a:solidFill>
              </a:rPr>
              <a:t>area.</a:t>
            </a:r>
          </a:p>
          <a:p>
            <a:pPr marL="1054100" indent="-342900">
              <a:spcAft>
                <a:spcPts val="600"/>
              </a:spcAft>
              <a:buClr>
                <a:schemeClr val="accent6">
                  <a:lumMod val="50000"/>
                </a:schemeClr>
              </a:buClr>
              <a:buFont typeface="Arial" panose="020B0604020202020204" pitchFamily="34" charset="0"/>
              <a:buChar char="•"/>
            </a:pPr>
            <a:r>
              <a:rPr lang="en-US" sz="2300" dirty="0" smtClean="0">
                <a:solidFill>
                  <a:srgbClr val="FF0000"/>
                </a:solidFill>
              </a:rPr>
              <a:t>They </a:t>
            </a:r>
            <a:r>
              <a:rPr lang="en-US" sz="2300" dirty="0">
                <a:solidFill>
                  <a:srgbClr val="FF0000"/>
                </a:solidFill>
              </a:rPr>
              <a:t>increase their price to £440, a 10% rise. So sales go down by 20%, to 160.</a:t>
            </a:r>
          </a:p>
          <a:p>
            <a:pPr marL="1054100" indent="-342900">
              <a:spcAft>
                <a:spcPts val="600"/>
              </a:spcAft>
              <a:buClr>
                <a:schemeClr val="accent6">
                  <a:lumMod val="50000"/>
                </a:schemeClr>
              </a:buClr>
              <a:buFont typeface="Arial" panose="020B0604020202020204" pitchFamily="34" charset="0"/>
              <a:buChar char="•"/>
            </a:pPr>
            <a:r>
              <a:rPr lang="en-US" sz="2300" dirty="0">
                <a:solidFill>
                  <a:srgbClr val="FF0000"/>
                </a:solidFill>
              </a:rPr>
              <a:t>Before the price increase, sales revenue is 200 x £400 = £</a:t>
            </a:r>
            <a:r>
              <a:rPr lang="en-US" sz="2300" dirty="0" smtClean="0">
                <a:solidFill>
                  <a:srgbClr val="FF0000"/>
                </a:solidFill>
              </a:rPr>
              <a:t>80,000. After </a:t>
            </a:r>
            <a:r>
              <a:rPr lang="en-US" sz="2300" dirty="0">
                <a:solidFill>
                  <a:srgbClr val="FF0000"/>
                </a:solidFill>
              </a:rPr>
              <a:t>the price increase, sales revenue is 160 x £440 = £70,400</a:t>
            </a:r>
            <a:r>
              <a:rPr lang="en-US" sz="2300" dirty="0" smtClean="0">
                <a:solidFill>
                  <a:srgbClr val="FF0000"/>
                </a:solidFill>
              </a:rPr>
              <a:t>.</a:t>
            </a:r>
          </a:p>
          <a:p>
            <a:pPr marL="355600" indent="-355600">
              <a:spcAft>
                <a:spcPts val="600"/>
              </a:spcAft>
              <a:buClr>
                <a:schemeClr val="accent6">
                  <a:lumMod val="50000"/>
                </a:schemeClr>
              </a:buClr>
              <a:buFont typeface="Wingdings 3" panose="05040102010807070707" pitchFamily="18" charset="2"/>
              <a:buChar char=""/>
            </a:pPr>
            <a:r>
              <a:rPr lang="en-US" sz="2300" dirty="0"/>
              <a:t>Business A will not have solved its problems. If it had known its elasticity of demand beforehand it might have avoided the mistaken decision. In general, any pricing decision requires a full, up-to-date understanding of the market and usually, some extra market research. </a:t>
            </a:r>
          </a:p>
        </p:txBody>
      </p:sp>
      <p:sp>
        <p:nvSpPr>
          <p:cNvPr id="6" name="Title 1"/>
          <p:cNvSpPr>
            <a:spLocks noGrp="1"/>
          </p:cNvSpPr>
          <p:nvPr>
            <p:ph type="title"/>
          </p:nvPr>
        </p:nvSpPr>
        <p:spPr>
          <a:xfrm>
            <a:off x="35496" y="72008"/>
            <a:ext cx="7704856" cy="548680"/>
          </a:xfrm>
        </p:spPr>
        <p:txBody>
          <a:bodyPr>
            <a:noAutofit/>
          </a:bodyPr>
          <a:lstStyle/>
          <a:p>
            <a:r>
              <a:rPr lang="en-GB" dirty="0" smtClean="0"/>
              <a:t>4.3 – Pricing Strategies</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17902130"/>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124744"/>
            <a:ext cx="8568953" cy="400110"/>
          </a:xfrm>
          <a:prstGeom prst="rect">
            <a:avLst/>
          </a:prstGeom>
        </p:spPr>
        <p:txBody>
          <a:bodyPr wrap="square">
            <a:spAutoFit/>
          </a:bodyPr>
          <a:lstStyle/>
          <a:p>
            <a:pPr marL="355600" indent="-355600">
              <a:spcAft>
                <a:spcPts val="600"/>
              </a:spcAft>
              <a:buClr>
                <a:schemeClr val="accent6">
                  <a:lumMod val="50000"/>
                </a:schemeClr>
              </a:buClr>
              <a:buFont typeface="Wingdings 3" panose="05040102010807070707" pitchFamily="18" charset="2"/>
              <a:buChar char=""/>
            </a:pPr>
            <a:r>
              <a:rPr lang="en-US" sz="2000" dirty="0"/>
              <a:t>Figure 6 shows how a business might think through the possibilities.</a:t>
            </a:r>
          </a:p>
        </p:txBody>
      </p:sp>
      <p:sp>
        <p:nvSpPr>
          <p:cNvPr id="6" name="Title 1"/>
          <p:cNvSpPr>
            <a:spLocks noGrp="1"/>
          </p:cNvSpPr>
          <p:nvPr>
            <p:ph type="title"/>
          </p:nvPr>
        </p:nvSpPr>
        <p:spPr>
          <a:xfrm>
            <a:off x="35496" y="72008"/>
            <a:ext cx="7704856" cy="548680"/>
          </a:xfrm>
        </p:spPr>
        <p:txBody>
          <a:bodyPr>
            <a:noAutofit/>
          </a:bodyPr>
          <a:lstStyle/>
          <a:p>
            <a:r>
              <a:rPr lang="en-GB" dirty="0" smtClean="0"/>
              <a:t>4.3 – Pricing Strategies</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a:t>
            </a:r>
            <a:endParaRPr lang="en-GB" sz="1200" b="1" dirty="0">
              <a:latin typeface="Arial" panose="020B0604020202020204" pitchFamily="34" charset="0"/>
              <a:cs typeface="Arial" panose="020B0604020202020204" pitchFamily="34" charset="0"/>
            </a:endParaRPr>
          </a:p>
        </p:txBody>
      </p:sp>
      <p:sp>
        <p:nvSpPr>
          <p:cNvPr id="3" name="Rounded Rectangle 2"/>
          <p:cNvSpPr/>
          <p:nvPr/>
        </p:nvSpPr>
        <p:spPr>
          <a:xfrm>
            <a:off x="3671900" y="1556792"/>
            <a:ext cx="2412268" cy="828814"/>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If we raise prices by 10% will sales fall?</a:t>
            </a:r>
            <a:endParaRPr lang="en-GB" sz="1600" dirty="0">
              <a:solidFill>
                <a:schemeClr val="tx1"/>
              </a:solidFill>
              <a:latin typeface="Arial" panose="020B0604020202020204" pitchFamily="34" charset="0"/>
              <a:cs typeface="Arial" panose="020B0604020202020204" pitchFamily="34" charset="0"/>
            </a:endParaRPr>
          </a:p>
        </p:txBody>
      </p:sp>
      <p:sp>
        <p:nvSpPr>
          <p:cNvPr id="9" name="Rounded Rectangle 8"/>
          <p:cNvSpPr/>
          <p:nvPr/>
        </p:nvSpPr>
        <p:spPr>
          <a:xfrm>
            <a:off x="827584" y="2276872"/>
            <a:ext cx="2412268" cy="828814"/>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Yes.</a:t>
            </a:r>
            <a:endParaRPr lang="en-GB" sz="1600" dirty="0">
              <a:solidFill>
                <a:schemeClr val="tx1"/>
              </a:solidFill>
              <a:latin typeface="Arial" panose="020B0604020202020204" pitchFamily="34" charset="0"/>
              <a:cs typeface="Arial" panose="020B0604020202020204" pitchFamily="34" charset="0"/>
            </a:endParaRPr>
          </a:p>
          <a:p>
            <a:pPr algn="ctr"/>
            <a:r>
              <a:rPr lang="en-US" sz="1600" dirty="0">
                <a:solidFill>
                  <a:schemeClr val="tx1"/>
                </a:solidFill>
                <a:latin typeface="Arial" panose="020B0604020202020204" pitchFamily="34" charset="0"/>
                <a:cs typeface="Arial" panose="020B0604020202020204" pitchFamily="34" charset="0"/>
              </a:rPr>
              <a:t>Will sales revenues fall?</a:t>
            </a:r>
            <a:endParaRPr lang="en-GB" sz="1600" dirty="0">
              <a:solidFill>
                <a:schemeClr val="tx1"/>
              </a:solidFill>
              <a:latin typeface="Arial" panose="020B0604020202020204" pitchFamily="34" charset="0"/>
              <a:cs typeface="Arial" panose="020B0604020202020204" pitchFamily="34" charset="0"/>
            </a:endParaRPr>
          </a:p>
        </p:txBody>
      </p:sp>
      <p:sp>
        <p:nvSpPr>
          <p:cNvPr id="11" name="Rounded Rectangle 10"/>
          <p:cNvSpPr/>
          <p:nvPr/>
        </p:nvSpPr>
        <p:spPr>
          <a:xfrm>
            <a:off x="6516216" y="2390237"/>
            <a:ext cx="2412268" cy="828814"/>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Conclusion: Safe to raise price. Sales revenue rises.</a:t>
            </a:r>
            <a:endParaRPr lang="en-GB" sz="1600" dirty="0">
              <a:solidFill>
                <a:schemeClr val="tx1"/>
              </a:solidFill>
              <a:latin typeface="Arial" panose="020B0604020202020204" pitchFamily="34" charset="0"/>
              <a:cs typeface="Arial" panose="020B0604020202020204" pitchFamily="34" charset="0"/>
            </a:endParaRPr>
          </a:p>
        </p:txBody>
      </p:sp>
      <p:sp>
        <p:nvSpPr>
          <p:cNvPr id="13" name="Rounded Rectangle 12"/>
          <p:cNvSpPr/>
          <p:nvPr/>
        </p:nvSpPr>
        <p:spPr>
          <a:xfrm>
            <a:off x="832024" y="3547069"/>
            <a:ext cx="2412268" cy="828814"/>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Sales fall by 20%. Sales revenue falls. (Many competitors)</a:t>
            </a:r>
            <a:endParaRPr lang="en-GB" sz="1600" dirty="0">
              <a:solidFill>
                <a:schemeClr val="tx1"/>
              </a:solidFill>
              <a:latin typeface="Arial" panose="020B0604020202020204" pitchFamily="34" charset="0"/>
              <a:cs typeface="Arial" panose="020B0604020202020204" pitchFamily="34" charset="0"/>
            </a:endParaRPr>
          </a:p>
        </p:txBody>
      </p:sp>
      <p:sp>
        <p:nvSpPr>
          <p:cNvPr id="14" name="Rounded Rectangle 13"/>
          <p:cNvSpPr/>
          <p:nvPr/>
        </p:nvSpPr>
        <p:spPr>
          <a:xfrm>
            <a:off x="3671899" y="2744202"/>
            <a:ext cx="2412268" cy="828814"/>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latin typeface="Arial" panose="020B0604020202020204" pitchFamily="34" charset="0"/>
                <a:cs typeface="Arial" panose="020B0604020202020204" pitchFamily="34" charset="0"/>
              </a:rPr>
              <a:t>Sales will fall by 5%. Sales revenue rises. (Few Competitors)</a:t>
            </a:r>
            <a:endParaRPr lang="en-GB" sz="1600" dirty="0">
              <a:solidFill>
                <a:schemeClr val="tx1"/>
              </a:solidFill>
              <a:latin typeface="Arial" panose="020B0604020202020204" pitchFamily="34" charset="0"/>
              <a:cs typeface="Arial" panose="020B0604020202020204" pitchFamily="34" charset="0"/>
            </a:endParaRPr>
          </a:p>
        </p:txBody>
      </p:sp>
      <p:sp>
        <p:nvSpPr>
          <p:cNvPr id="15" name="Rounded Rectangle 14"/>
          <p:cNvSpPr/>
          <p:nvPr/>
        </p:nvSpPr>
        <p:spPr>
          <a:xfrm>
            <a:off x="827584" y="4797152"/>
            <a:ext cx="2412268" cy="1600946"/>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Can we raise </a:t>
            </a:r>
            <a:r>
              <a:rPr lang="en-US" sz="1600" b="1" dirty="0">
                <a:solidFill>
                  <a:srgbClr val="FF0000"/>
                </a:solidFill>
                <a:latin typeface="Arial" panose="020B0604020202020204" pitchFamily="34" charset="0"/>
                <a:cs typeface="Arial" panose="020B0604020202020204" pitchFamily="34" charset="0"/>
              </a:rPr>
              <a:t>P</a:t>
            </a:r>
            <a:r>
              <a:rPr lang="en-US" sz="1600" dirty="0">
                <a:solidFill>
                  <a:schemeClr val="tx1"/>
                </a:solidFill>
                <a:latin typeface="Arial" panose="020B0604020202020204" pitchFamily="34" charset="0"/>
                <a:cs typeface="Arial" panose="020B0604020202020204" pitchFamily="34" charset="0"/>
              </a:rPr>
              <a:t>rices but add value too?</a:t>
            </a:r>
            <a:endParaRPr lang="en-GB" sz="1600" dirty="0">
              <a:solidFill>
                <a:schemeClr val="tx1"/>
              </a:solidFill>
              <a:latin typeface="Arial" panose="020B0604020202020204" pitchFamily="34" charset="0"/>
              <a:cs typeface="Arial" panose="020B0604020202020204" pitchFamily="34" charset="0"/>
            </a:endParaRPr>
          </a:p>
          <a:p>
            <a:pPr algn="ctr"/>
            <a:r>
              <a:rPr lang="en-US" sz="1600" dirty="0">
                <a:solidFill>
                  <a:schemeClr val="tx1"/>
                </a:solidFill>
                <a:latin typeface="Arial" panose="020B0604020202020204" pitchFamily="34" charset="0"/>
                <a:cs typeface="Arial" panose="020B0604020202020204" pitchFamily="34" charset="0"/>
              </a:rPr>
              <a:t>Better </a:t>
            </a:r>
            <a:r>
              <a:rPr lang="en-US" sz="1600" b="1" dirty="0">
                <a:solidFill>
                  <a:srgbClr val="FF0000"/>
                </a:solidFill>
                <a:latin typeface="Arial" panose="020B0604020202020204" pitchFamily="34" charset="0"/>
                <a:cs typeface="Arial" panose="020B0604020202020204" pitchFamily="34" charset="0"/>
              </a:rPr>
              <a:t>P</a:t>
            </a:r>
            <a:r>
              <a:rPr lang="en-US" sz="1600" dirty="0">
                <a:solidFill>
                  <a:schemeClr val="tx1"/>
                </a:solidFill>
                <a:latin typeface="Arial" panose="020B0604020202020204" pitchFamily="34" charset="0"/>
                <a:cs typeface="Arial" panose="020B0604020202020204" pitchFamily="34" charset="0"/>
              </a:rPr>
              <a:t>roduct design? </a:t>
            </a:r>
            <a:r>
              <a:rPr lang="en-US" sz="1600" b="1" dirty="0">
                <a:solidFill>
                  <a:srgbClr val="FF0000"/>
                </a:solidFill>
                <a:latin typeface="Arial" panose="020B0604020202020204" pitchFamily="34" charset="0"/>
                <a:cs typeface="Arial" panose="020B0604020202020204" pitchFamily="34" charset="0"/>
              </a:rPr>
              <a:t>P</a:t>
            </a:r>
            <a:r>
              <a:rPr lang="en-US" sz="1600" dirty="0">
                <a:solidFill>
                  <a:schemeClr val="tx1"/>
                </a:solidFill>
                <a:latin typeface="Arial" panose="020B0604020202020204" pitchFamily="34" charset="0"/>
                <a:cs typeface="Arial" panose="020B0604020202020204" pitchFamily="34" charset="0"/>
              </a:rPr>
              <a:t>romotion enhances image? Find more sales outlets? </a:t>
            </a:r>
            <a:r>
              <a:rPr lang="en-US" sz="1600" b="1" dirty="0">
                <a:solidFill>
                  <a:srgbClr val="FF0000"/>
                </a:solidFill>
                <a:latin typeface="Arial" panose="020B0604020202020204" pitchFamily="34" charset="0"/>
                <a:cs typeface="Arial" panose="020B0604020202020204" pitchFamily="34" charset="0"/>
              </a:rPr>
              <a:t>P</a:t>
            </a:r>
            <a:r>
              <a:rPr lang="en-US" sz="1600" dirty="0">
                <a:solidFill>
                  <a:schemeClr val="tx1"/>
                </a:solidFill>
                <a:latin typeface="Arial" panose="020B0604020202020204" pitchFamily="34" charset="0"/>
                <a:cs typeface="Arial" panose="020B0604020202020204" pitchFamily="34" charset="0"/>
              </a:rPr>
              <a:t>lace.</a:t>
            </a:r>
            <a:endParaRPr lang="en-GB" sz="1600" dirty="0">
              <a:solidFill>
                <a:schemeClr val="tx1"/>
              </a:solidFill>
              <a:latin typeface="Arial" panose="020B0604020202020204" pitchFamily="34" charset="0"/>
              <a:cs typeface="Arial" panose="020B0604020202020204" pitchFamily="34" charset="0"/>
            </a:endParaRPr>
          </a:p>
        </p:txBody>
      </p:sp>
      <p:sp>
        <p:nvSpPr>
          <p:cNvPr id="16" name="Rounded Rectangle 15"/>
          <p:cNvSpPr/>
          <p:nvPr/>
        </p:nvSpPr>
        <p:spPr>
          <a:xfrm>
            <a:off x="3671899" y="4099849"/>
            <a:ext cx="2412268" cy="828814"/>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latin typeface="Arial" panose="020B0604020202020204" pitchFamily="34" charset="0"/>
                <a:cs typeface="Arial" panose="020B0604020202020204" pitchFamily="34" charset="0"/>
              </a:rPr>
              <a:t>Conclusion: Safe to raise prices</a:t>
            </a:r>
            <a:endParaRPr lang="en-GB" sz="1600" dirty="0">
              <a:solidFill>
                <a:schemeClr val="tx1"/>
              </a:solidFill>
              <a:latin typeface="Arial" panose="020B0604020202020204" pitchFamily="34" charset="0"/>
              <a:cs typeface="Arial" panose="020B0604020202020204" pitchFamily="34" charset="0"/>
            </a:endParaRPr>
          </a:p>
        </p:txBody>
      </p:sp>
      <p:sp>
        <p:nvSpPr>
          <p:cNvPr id="17" name="Rounded Rectangle 16"/>
          <p:cNvSpPr/>
          <p:nvPr/>
        </p:nvSpPr>
        <p:spPr>
          <a:xfrm>
            <a:off x="3671899" y="5455496"/>
            <a:ext cx="2412268" cy="1034566"/>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Arial" panose="020B0604020202020204" pitchFamily="34" charset="0"/>
                <a:cs typeface="Arial" panose="020B0604020202020204" pitchFamily="34" charset="0"/>
              </a:rPr>
              <a:t>Deciding a price change requires really good understanding of the market.</a:t>
            </a:r>
            <a:endParaRPr lang="en-GB" sz="1600" dirty="0">
              <a:solidFill>
                <a:schemeClr val="tx1"/>
              </a:solidFill>
              <a:latin typeface="Arial" panose="020B0604020202020204" pitchFamily="34" charset="0"/>
              <a:cs typeface="Arial" panose="020B0604020202020204" pitchFamily="34" charset="0"/>
            </a:endParaRPr>
          </a:p>
        </p:txBody>
      </p:sp>
      <p:sp>
        <p:nvSpPr>
          <p:cNvPr id="4" name="Left Arrow 3"/>
          <p:cNvSpPr/>
          <p:nvPr/>
        </p:nvSpPr>
        <p:spPr>
          <a:xfrm rot="19800000">
            <a:off x="3102250" y="1999779"/>
            <a:ext cx="648072" cy="432048"/>
          </a:xfrm>
          <a:prstGeom prst="leftArrow">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Left Arrow 17"/>
          <p:cNvSpPr/>
          <p:nvPr/>
        </p:nvSpPr>
        <p:spPr>
          <a:xfrm rot="16200000">
            <a:off x="1797708" y="3120982"/>
            <a:ext cx="472020" cy="432048"/>
          </a:xfrm>
          <a:prstGeom prst="leftArrow">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Left Arrow 18"/>
          <p:cNvSpPr/>
          <p:nvPr/>
        </p:nvSpPr>
        <p:spPr>
          <a:xfrm rot="16200000">
            <a:off x="4668682" y="2283486"/>
            <a:ext cx="489385" cy="432048"/>
          </a:xfrm>
          <a:prstGeom prst="leftArrow">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Left Arrow 19"/>
          <p:cNvSpPr/>
          <p:nvPr/>
        </p:nvSpPr>
        <p:spPr>
          <a:xfrm rot="16200000">
            <a:off x="1817948" y="4375629"/>
            <a:ext cx="431540" cy="432048"/>
          </a:xfrm>
          <a:prstGeom prst="leftArrow">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Left Arrow 20"/>
          <p:cNvSpPr/>
          <p:nvPr/>
        </p:nvSpPr>
        <p:spPr>
          <a:xfrm rot="12446192">
            <a:off x="3095836" y="5258623"/>
            <a:ext cx="648072" cy="432048"/>
          </a:xfrm>
          <a:prstGeom prst="leftArrow">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Left Arrow 21"/>
          <p:cNvSpPr/>
          <p:nvPr/>
        </p:nvSpPr>
        <p:spPr>
          <a:xfrm rot="16200000">
            <a:off x="4553997" y="3656895"/>
            <a:ext cx="648072" cy="432048"/>
          </a:xfrm>
          <a:prstGeom prst="leftArrow">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Left Arrow 22"/>
          <p:cNvSpPr/>
          <p:nvPr/>
        </p:nvSpPr>
        <p:spPr>
          <a:xfrm rot="16200000">
            <a:off x="4614616" y="4976055"/>
            <a:ext cx="526833" cy="432048"/>
          </a:xfrm>
          <a:prstGeom prst="leftArrow">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Left Arrow 23"/>
          <p:cNvSpPr/>
          <p:nvPr/>
        </p:nvSpPr>
        <p:spPr>
          <a:xfrm rot="12919841">
            <a:off x="5946912" y="2064435"/>
            <a:ext cx="648072" cy="432048"/>
          </a:xfrm>
          <a:prstGeom prst="leftArrow">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Left Arrow 24"/>
          <p:cNvSpPr/>
          <p:nvPr/>
        </p:nvSpPr>
        <p:spPr>
          <a:xfrm rot="12882277">
            <a:off x="3152669" y="2799731"/>
            <a:ext cx="648072" cy="432048"/>
          </a:xfrm>
          <a:prstGeom prst="leftArrow">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99676225"/>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1" grpId="0" animBg="1"/>
      <p:bldP spid="13" grpId="0" animBg="1"/>
      <p:bldP spid="14" grpId="0" animBg="1"/>
      <p:bldP spid="15" grpId="0" animBg="1"/>
      <p:bldP spid="16" grpId="0" animBg="1"/>
      <p:bldP spid="17" grpId="0" animBg="1"/>
      <p:bldP spid="4"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124744"/>
            <a:ext cx="8568953" cy="5401479"/>
          </a:xfrm>
          <a:prstGeom prst="rect">
            <a:avLst/>
          </a:prstGeom>
        </p:spPr>
        <p:txBody>
          <a:bodyPr wrap="square">
            <a:spAutoFit/>
          </a:bodyPr>
          <a:lstStyle/>
          <a:p>
            <a:pPr>
              <a:buClr>
                <a:schemeClr val="accent6">
                  <a:lumMod val="50000"/>
                </a:schemeClr>
              </a:buClr>
            </a:pPr>
            <a:r>
              <a:rPr lang="en-US" sz="2300" b="1" dirty="0">
                <a:solidFill>
                  <a:srgbClr val="FF0000"/>
                </a:solidFill>
              </a:rPr>
              <a:t>Show what you know</a:t>
            </a:r>
          </a:p>
          <a:p>
            <a:pPr marL="457200" indent="-457200">
              <a:buClr>
                <a:schemeClr val="accent6">
                  <a:lumMod val="50000"/>
                </a:schemeClr>
              </a:buClr>
              <a:buFont typeface="+mj-lt"/>
              <a:buAutoNum type="arabicPeriod"/>
            </a:pPr>
            <a:r>
              <a:rPr lang="en-US" sz="2300" dirty="0" smtClean="0">
                <a:solidFill>
                  <a:srgbClr val="FF0000"/>
                </a:solidFill>
              </a:rPr>
              <a:t>Business B is in the same market as business A, selling the same quantity at the same price, with PED equal to -2. But it tries a different strategy. It cuts prices by 10% in an attempt to sell more. Work out what will happen to its sales revenue.</a:t>
            </a:r>
          </a:p>
          <a:p>
            <a:pPr marL="457200" indent="-457200">
              <a:buClr>
                <a:schemeClr val="accent6">
                  <a:lumMod val="50000"/>
                </a:schemeClr>
              </a:buClr>
              <a:buFont typeface="+mj-lt"/>
              <a:buAutoNum type="arabicPeriod"/>
            </a:pPr>
            <a:r>
              <a:rPr lang="en-US" sz="2300" dirty="0" smtClean="0">
                <a:solidFill>
                  <a:srgbClr val="FF0000"/>
                </a:solidFill>
              </a:rPr>
              <a:t>Now </a:t>
            </a:r>
            <a:r>
              <a:rPr lang="en-US" sz="2300" dirty="0">
                <a:solidFill>
                  <a:srgbClr val="FF0000"/>
                </a:solidFill>
              </a:rPr>
              <a:t>look at Business C which sells Louis Vuitton bags for £150 each. Sales are normally 100 per week. There are no other sellers in that city and PED is -0.5. It raises prices by 10%. What will happen to sales revenue?</a:t>
            </a:r>
          </a:p>
          <a:p>
            <a:pPr marL="457200" indent="-457200">
              <a:buClr>
                <a:schemeClr val="accent6">
                  <a:lumMod val="50000"/>
                </a:schemeClr>
              </a:buClr>
              <a:buFont typeface="+mj-lt"/>
              <a:buAutoNum type="arabicPeriod"/>
            </a:pPr>
            <a:r>
              <a:rPr lang="en-US" sz="2300" dirty="0" err="1" smtClean="0">
                <a:solidFill>
                  <a:srgbClr val="FF0000"/>
                </a:solidFill>
              </a:rPr>
              <a:t>Fulham</a:t>
            </a:r>
            <a:r>
              <a:rPr lang="en-US" sz="2300" dirty="0" smtClean="0">
                <a:solidFill>
                  <a:srgbClr val="FF0000"/>
                </a:solidFill>
              </a:rPr>
              <a:t> </a:t>
            </a:r>
            <a:r>
              <a:rPr lang="en-US" sz="2300" dirty="0">
                <a:solidFill>
                  <a:srgbClr val="FF0000"/>
                </a:solidFill>
              </a:rPr>
              <a:t>FC increased the price of their cheapest season ticket for 2011 -12 from £285 to £379. If as a result of this demand fell by 15 per cent, what is the price elasticity of demand of this product? Show your calculations.</a:t>
            </a:r>
          </a:p>
          <a:p>
            <a:pPr marL="457200" indent="-457200">
              <a:buClr>
                <a:schemeClr val="accent6">
                  <a:lumMod val="50000"/>
                </a:schemeClr>
              </a:buClr>
              <a:buFont typeface="+mj-lt"/>
              <a:buAutoNum type="arabicPeriod"/>
            </a:pPr>
            <a:r>
              <a:rPr lang="en-US" sz="2300" dirty="0" smtClean="0">
                <a:solidFill>
                  <a:srgbClr val="FF0000"/>
                </a:solidFill>
              </a:rPr>
              <a:t>Should </a:t>
            </a:r>
            <a:r>
              <a:rPr lang="en-US" sz="2300" dirty="0" err="1">
                <a:solidFill>
                  <a:srgbClr val="FF0000"/>
                </a:solidFill>
              </a:rPr>
              <a:t>Fulham</a:t>
            </a:r>
            <a:r>
              <a:rPr lang="en-US" sz="2300" dirty="0">
                <a:solidFill>
                  <a:srgbClr val="FF0000"/>
                </a:solidFill>
              </a:rPr>
              <a:t> have raised their prices? Discuss.</a:t>
            </a:r>
          </a:p>
          <a:p>
            <a:pPr marL="457200" indent="-457200">
              <a:buClr>
                <a:schemeClr val="accent6">
                  <a:lumMod val="50000"/>
                </a:schemeClr>
              </a:buClr>
              <a:buFont typeface="+mj-lt"/>
              <a:buAutoNum type="arabicPeriod"/>
            </a:pPr>
            <a:r>
              <a:rPr lang="en-US" sz="2300" dirty="0" smtClean="0">
                <a:solidFill>
                  <a:srgbClr val="FF0000"/>
                </a:solidFill>
              </a:rPr>
              <a:t>Flow </a:t>
            </a:r>
            <a:r>
              <a:rPr lang="en-US" sz="2300" dirty="0">
                <a:solidFill>
                  <a:srgbClr val="FF0000"/>
                </a:solidFill>
              </a:rPr>
              <a:t>does branding affect a product's price elasticity? </a:t>
            </a:r>
          </a:p>
        </p:txBody>
      </p:sp>
      <p:sp>
        <p:nvSpPr>
          <p:cNvPr id="6" name="Title 1"/>
          <p:cNvSpPr>
            <a:spLocks noGrp="1"/>
          </p:cNvSpPr>
          <p:nvPr>
            <p:ph type="title"/>
          </p:nvPr>
        </p:nvSpPr>
        <p:spPr>
          <a:xfrm>
            <a:off x="35496" y="72008"/>
            <a:ext cx="7704856" cy="548680"/>
          </a:xfrm>
        </p:spPr>
        <p:txBody>
          <a:bodyPr>
            <a:noAutofit/>
          </a:bodyPr>
          <a:lstStyle/>
          <a:p>
            <a:r>
              <a:rPr lang="en-GB" dirty="0" smtClean="0"/>
              <a:t>4.3 – Pricing Strategies</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6219316"/>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124744"/>
            <a:ext cx="8568953" cy="5683607"/>
          </a:xfrm>
          <a:prstGeom prst="rect">
            <a:avLst/>
          </a:prstGeom>
        </p:spPr>
        <p:txBody>
          <a:bodyPr wrap="square">
            <a:spAutoFit/>
          </a:bodyPr>
          <a:lstStyle/>
          <a:p>
            <a:pPr marL="457200" indent="-457200">
              <a:spcAft>
                <a:spcPts val="400"/>
              </a:spcAft>
              <a:buClr>
                <a:schemeClr val="accent6">
                  <a:lumMod val="50000"/>
                </a:schemeClr>
              </a:buClr>
              <a:buFont typeface="+mj-lt"/>
              <a:buAutoNum type="arabicPeriod"/>
              <a:tabLst>
                <a:tab pos="8345488" algn="r"/>
              </a:tabLst>
            </a:pPr>
            <a:r>
              <a:rPr lang="en-US" sz="2000" dirty="0">
                <a:solidFill>
                  <a:srgbClr val="FF0000"/>
                </a:solidFill>
              </a:rPr>
              <a:t>If the price elasticity of demand for clothing is estimated to be –2.0, a 20% fall </a:t>
            </a:r>
            <a:r>
              <a:rPr lang="en-US" sz="2000" dirty="0" smtClean="0">
                <a:solidFill>
                  <a:srgbClr val="FF0000"/>
                </a:solidFill>
              </a:rPr>
              <a:t>in the </a:t>
            </a:r>
            <a:r>
              <a:rPr lang="en-US" sz="2000" dirty="0">
                <a:solidFill>
                  <a:srgbClr val="FF0000"/>
                </a:solidFill>
              </a:rPr>
              <a:t>price of clothing will lead to a	(1)</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20</a:t>
            </a:r>
            <a:r>
              <a:rPr lang="en-US" sz="2000" dirty="0">
                <a:solidFill>
                  <a:srgbClr val="FF0000"/>
                </a:solidFill>
              </a:rPr>
              <a:t>% increase in quantity demanded</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20</a:t>
            </a:r>
            <a:r>
              <a:rPr lang="en-US" sz="2000" dirty="0">
                <a:solidFill>
                  <a:srgbClr val="FF0000"/>
                </a:solidFill>
              </a:rPr>
              <a:t>% decrease in quantity demanded</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40</a:t>
            </a:r>
            <a:r>
              <a:rPr lang="en-US" sz="2000" dirty="0">
                <a:solidFill>
                  <a:srgbClr val="FF0000"/>
                </a:solidFill>
              </a:rPr>
              <a:t>% increase in quantity demanded</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40</a:t>
            </a:r>
            <a:r>
              <a:rPr lang="en-US" sz="2000" dirty="0">
                <a:solidFill>
                  <a:srgbClr val="FF0000"/>
                </a:solidFill>
              </a:rPr>
              <a:t>% decrease in quantity </a:t>
            </a:r>
            <a:r>
              <a:rPr lang="en-US" sz="2000" dirty="0" smtClean="0">
                <a:solidFill>
                  <a:srgbClr val="FF0000"/>
                </a:solidFill>
              </a:rPr>
              <a:t>demanded</a:t>
            </a:r>
          </a:p>
          <a:p>
            <a:pPr marL="450850">
              <a:spcAft>
                <a:spcPts val="400"/>
              </a:spcAft>
              <a:buClr>
                <a:schemeClr val="accent6">
                  <a:lumMod val="50000"/>
                </a:schemeClr>
              </a:buClr>
            </a:pPr>
            <a:r>
              <a:rPr lang="en-US" sz="2000" dirty="0" smtClean="0">
                <a:solidFill>
                  <a:srgbClr val="FF0000"/>
                </a:solidFill>
              </a:rPr>
              <a:t>Answer </a:t>
            </a:r>
            <a:r>
              <a:rPr lang="en-US" sz="2000" dirty="0">
                <a:solidFill>
                  <a:srgbClr val="FF0000"/>
                </a:solidFill>
              </a:rPr>
              <a:t>[   ]</a:t>
            </a:r>
          </a:p>
          <a:p>
            <a:pPr>
              <a:spcAft>
                <a:spcPts val="400"/>
              </a:spcAft>
              <a:buClr>
                <a:schemeClr val="accent6">
                  <a:lumMod val="50000"/>
                </a:schemeClr>
              </a:buClr>
            </a:pPr>
            <a:r>
              <a:rPr lang="en-US" sz="2000" dirty="0">
                <a:solidFill>
                  <a:srgbClr val="FF0000"/>
                </a:solidFill>
              </a:rPr>
              <a:t>(b) Explain why this answer is </a:t>
            </a:r>
            <a:r>
              <a:rPr lang="en-US" sz="2000" dirty="0" smtClean="0">
                <a:solidFill>
                  <a:srgbClr val="FF0000"/>
                </a:solidFill>
              </a:rPr>
              <a:t>correct (Show your working).</a:t>
            </a:r>
            <a:r>
              <a:rPr lang="en-US" sz="2000" dirty="0">
                <a:solidFill>
                  <a:srgbClr val="FF0000"/>
                </a:solidFill>
              </a:rPr>
              <a:t>	(3)</a:t>
            </a:r>
          </a:p>
          <a:p>
            <a:pPr marL="360363" indent="-360363">
              <a:spcAft>
                <a:spcPts val="400"/>
              </a:spcAft>
              <a:buClr>
                <a:schemeClr val="accent6">
                  <a:lumMod val="50000"/>
                </a:schemeClr>
              </a:buClr>
              <a:buFont typeface="Wingdings 3" panose="05040102010807070707" pitchFamily="18" charset="2"/>
              <a:buChar char=""/>
              <a:tabLst>
                <a:tab pos="8345488"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rPr>
              <a:t>(</a:t>
            </a:r>
            <a:r>
              <a:rPr lang="en-US" sz="2000" b="1" dirty="0">
                <a:solidFill>
                  <a:srgbClr val="FF0000"/>
                </a:solidFill>
              </a:rPr>
              <a:t>Total for Question 4 = 4 marks)</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4 – Exam Questions – January 2014</a:t>
            </a:r>
            <a:endParaRPr lang="en-GB" sz="3600" dirty="0"/>
          </a:p>
        </p:txBody>
      </p:sp>
      <p:sp>
        <p:nvSpPr>
          <p:cNvPr id="8" name="TextBox 7">
            <a:hlinkClick r:id="rId3" action="ppaction://hlinkfile"/>
          </p:cNvPr>
          <p:cNvSpPr txBox="1"/>
          <p:nvPr/>
        </p:nvSpPr>
        <p:spPr>
          <a:xfrm>
            <a:off x="8316416" y="2420888"/>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016632177"/>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4 – Exam Questions – January 2014</a:t>
            </a:r>
            <a:endParaRPr lang="en-GB" sz="3600" dirty="0"/>
          </a:p>
        </p:txBody>
      </p:sp>
      <p:graphicFrame>
        <p:nvGraphicFramePr>
          <p:cNvPr id="4" name="Table 3"/>
          <p:cNvGraphicFramePr>
            <a:graphicFrameLocks noGrp="1"/>
          </p:cNvGraphicFramePr>
          <p:nvPr>
            <p:extLst>
              <p:ext uri="{D42A27DB-BD31-4B8C-83A1-F6EECF244321}">
                <p14:modId xmlns:p14="http://schemas.microsoft.com/office/powerpoint/2010/main" val="3948996191"/>
              </p:ext>
            </p:extLst>
          </p:nvPr>
        </p:nvGraphicFramePr>
        <p:xfrm>
          <a:off x="323528" y="1124744"/>
          <a:ext cx="8496945" cy="5339080"/>
        </p:xfrm>
        <a:graphic>
          <a:graphicData uri="http://schemas.openxmlformats.org/drawingml/2006/table">
            <a:tbl>
              <a:tblPr firstRow="1" bandRow="1">
                <a:tableStyleId>{5C22544A-7EE6-4342-B048-85BDC9FD1C3A}</a:tableStyleId>
              </a:tblPr>
              <a:tblGrid>
                <a:gridCol w="648072"/>
                <a:gridCol w="6984776"/>
                <a:gridCol w="864097"/>
              </a:tblGrid>
              <a:tr h="370840">
                <a:tc>
                  <a:txBody>
                    <a:bodyPr/>
                    <a:lstStyle/>
                    <a:p>
                      <a:r>
                        <a:rPr lang="en-GB" sz="1530" dirty="0" smtClean="0">
                          <a:latin typeface="Arial" panose="020B0604020202020204" pitchFamily="34" charset="0"/>
                          <a:cs typeface="Arial" panose="020B0604020202020204" pitchFamily="34" charset="0"/>
                        </a:rPr>
                        <a:t>1 (a)</a:t>
                      </a:r>
                      <a:endParaRPr lang="en-GB" sz="1530" dirty="0">
                        <a:latin typeface="Arial" panose="020B0604020202020204" pitchFamily="34" charset="0"/>
                        <a:cs typeface="Arial" panose="020B0604020202020204" pitchFamily="34" charset="0"/>
                      </a:endParaRPr>
                    </a:p>
                  </a:txBody>
                  <a:tcPr/>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Answer: C (40% increase in quantity demanded) 	</a:t>
                      </a:r>
                    </a:p>
                  </a:txBody>
                  <a:tcPr/>
                </a:tc>
                <a:tc>
                  <a:txBody>
                    <a:bodyPr/>
                    <a:lstStyle/>
                    <a:p>
                      <a:pPr algn="ctr"/>
                      <a:r>
                        <a:rPr lang="en-GB" sz="1530" b="0" dirty="0" smtClean="0">
                          <a:latin typeface="Arial" panose="020B0604020202020204" pitchFamily="34" charset="0"/>
                          <a:cs typeface="Arial" panose="020B0604020202020204" pitchFamily="34" charset="0"/>
                        </a:rPr>
                        <a:t>1 mark</a:t>
                      </a:r>
                      <a:endParaRPr lang="en-GB" sz="1530" b="0" dirty="0">
                        <a:latin typeface="Arial" panose="020B0604020202020204" pitchFamily="34" charset="0"/>
                        <a:cs typeface="Arial" panose="020B0604020202020204" pitchFamily="34" charset="0"/>
                      </a:endParaRPr>
                    </a:p>
                  </a:txBody>
                  <a:tcPr/>
                </a:tc>
              </a:tr>
              <a:tr h="370840">
                <a:tc>
                  <a:txBody>
                    <a:bodyPr/>
                    <a:lstStyle/>
                    <a:p>
                      <a:r>
                        <a:rPr lang="en-GB" sz="1800" dirty="0" smtClean="0">
                          <a:latin typeface="Arial" panose="020B0604020202020204" pitchFamily="34" charset="0"/>
                          <a:cs typeface="Arial" panose="020B0604020202020204" pitchFamily="34" charset="0"/>
                        </a:rPr>
                        <a:t>1(b)</a:t>
                      </a:r>
                      <a:endParaRPr lang="en-GB" sz="1800" dirty="0">
                        <a:latin typeface="Arial" panose="020B0604020202020204" pitchFamily="34" charset="0"/>
                        <a:cs typeface="Arial" panose="020B0604020202020204" pitchFamily="34" charset="0"/>
                      </a:endParaRPr>
                    </a:p>
                  </a:txBody>
                  <a:tcPr/>
                </a:tc>
                <a:tc>
                  <a:txBody>
                    <a:bodyPr/>
                    <a:lstStyle/>
                    <a:p>
                      <a:pPr marL="0" indent="0">
                        <a:lnSpc>
                          <a:spcPct val="100000"/>
                        </a:lnSpc>
                        <a:spcAft>
                          <a:spcPts val="1200"/>
                        </a:spcAft>
                        <a:buClr>
                          <a:srgbClr val="C00000"/>
                        </a:buClr>
                        <a:buFont typeface="Arial" panose="020B0604020202020204" pitchFamily="34" charset="0"/>
                        <a:buNone/>
                      </a:pPr>
                      <a:r>
                        <a:rPr lang="en-US" sz="1800" b="1" dirty="0" smtClean="0">
                          <a:latin typeface="Arial" panose="020B0604020202020204" pitchFamily="34" charset="0"/>
                          <a:cs typeface="Arial" panose="020B0604020202020204" pitchFamily="34" charset="0"/>
                        </a:rPr>
                        <a:t>Explain why this answer is correct:</a:t>
                      </a:r>
                    </a:p>
                    <a:p>
                      <a:pPr marL="723900" indent="-285750">
                        <a:lnSpc>
                          <a:spcPct val="100000"/>
                        </a:lnSpc>
                        <a:spcAft>
                          <a:spcPts val="1200"/>
                        </a:spcAft>
                        <a:buClr>
                          <a:srgbClr val="C00000"/>
                        </a:buClr>
                        <a:buFont typeface="Arial" panose="020B0604020202020204" pitchFamily="34" charset="0"/>
                        <a:buChar char="•"/>
                      </a:pPr>
                      <a:r>
                        <a:rPr lang="en-US" sz="1800" b="0" dirty="0" smtClean="0">
                          <a:latin typeface="Arial" panose="020B0604020202020204" pitchFamily="34" charset="0"/>
                          <a:cs typeface="Arial" panose="020B0604020202020204" pitchFamily="34" charset="0"/>
                        </a:rPr>
                        <a:t>Gives formula only:</a:t>
                      </a:r>
                    </a:p>
                    <a:p>
                      <a:pPr marL="723900" indent="-285750">
                        <a:lnSpc>
                          <a:spcPct val="100000"/>
                        </a:lnSpc>
                        <a:spcAft>
                          <a:spcPts val="0"/>
                        </a:spcAft>
                        <a:buClr>
                          <a:srgbClr val="C00000"/>
                        </a:buClr>
                        <a:buFont typeface="Arial" panose="020B0604020202020204" pitchFamily="34" charset="0"/>
                        <a:buNone/>
                      </a:pPr>
                      <a:r>
                        <a:rPr lang="en-US" sz="1800" b="0" u="sng" dirty="0" smtClean="0">
                          <a:latin typeface="Arial" panose="020B0604020202020204" pitchFamily="34" charset="0"/>
                          <a:cs typeface="Arial" panose="020B0604020202020204" pitchFamily="34" charset="0"/>
                        </a:rPr>
                        <a:t>% change in quantity demanded</a:t>
                      </a:r>
                    </a:p>
                    <a:p>
                      <a:pPr marL="1173163" indent="-285750">
                        <a:lnSpc>
                          <a:spcPct val="100000"/>
                        </a:lnSpc>
                        <a:spcAft>
                          <a:spcPts val="0"/>
                        </a:spcAft>
                        <a:buClr>
                          <a:srgbClr val="C00000"/>
                        </a:buClr>
                        <a:buFont typeface="Arial" panose="020B0604020202020204" pitchFamily="34" charset="0"/>
                        <a:buNone/>
                      </a:pPr>
                      <a:r>
                        <a:rPr lang="en-US" sz="1800" b="0" dirty="0" smtClean="0">
                          <a:latin typeface="Arial" panose="020B0604020202020204" pitchFamily="34" charset="0"/>
                          <a:cs typeface="Arial" panose="020B0604020202020204" pitchFamily="34" charset="0"/>
                        </a:rPr>
                        <a:t>% change in price</a:t>
                      </a:r>
                      <a:br>
                        <a:rPr lang="en-US" sz="1800" b="0" dirty="0" smtClean="0">
                          <a:latin typeface="Arial" panose="020B0604020202020204" pitchFamily="34" charset="0"/>
                          <a:cs typeface="Arial" panose="020B0604020202020204" pitchFamily="34" charset="0"/>
                        </a:rPr>
                      </a:br>
                      <a:endParaRPr lang="en-US" sz="1800" b="0" dirty="0" smtClean="0">
                        <a:latin typeface="Arial" panose="020B0604020202020204" pitchFamily="34" charset="0"/>
                        <a:cs typeface="Arial" panose="020B0604020202020204" pitchFamily="34" charset="0"/>
                      </a:endParaRPr>
                    </a:p>
                    <a:p>
                      <a:pPr marL="723900" indent="-285750">
                        <a:lnSpc>
                          <a:spcPct val="100000"/>
                        </a:lnSpc>
                        <a:spcAft>
                          <a:spcPts val="1200"/>
                        </a:spcAft>
                        <a:buClr>
                          <a:srgbClr val="C00000"/>
                        </a:buClr>
                        <a:buFont typeface="Arial" panose="020B0604020202020204" pitchFamily="34" charset="0"/>
                        <a:buChar char="•"/>
                      </a:pPr>
                      <a:r>
                        <a:rPr lang="en-US" sz="1800" b="0" dirty="0" smtClean="0">
                          <a:latin typeface="Arial" panose="020B0604020202020204" pitchFamily="34" charset="0"/>
                          <a:cs typeface="Arial" panose="020B0604020202020204" pitchFamily="34" charset="0"/>
                        </a:rPr>
                        <a:t>OR defines PED e.g. measures the responsiveness of demand for a good or service to a change in its price (1 mark)</a:t>
                      </a:r>
                    </a:p>
                    <a:p>
                      <a:pPr marL="723900" indent="-285750">
                        <a:lnSpc>
                          <a:spcPct val="100000"/>
                        </a:lnSpc>
                        <a:spcAft>
                          <a:spcPts val="0"/>
                        </a:spcAft>
                        <a:buClr>
                          <a:srgbClr val="C00000"/>
                        </a:buClr>
                        <a:buFont typeface="Arial" panose="020B0604020202020204" pitchFamily="34" charset="0"/>
                        <a:buChar char="•"/>
                      </a:pPr>
                      <a:r>
                        <a:rPr lang="en-US" sz="1800" b="0" dirty="0" smtClean="0">
                          <a:latin typeface="Arial" panose="020B0604020202020204" pitchFamily="34" charset="0"/>
                          <a:cs typeface="Arial" panose="020B0604020202020204" pitchFamily="34" charset="0"/>
                        </a:rPr>
                        <a:t>Shows calculation: </a:t>
                      </a:r>
                      <a:r>
                        <a:rPr lang="en-US" sz="1800" b="0" u="sng" dirty="0" smtClean="0">
                          <a:latin typeface="Arial" panose="020B0604020202020204" pitchFamily="34" charset="0"/>
                          <a:cs typeface="Arial" panose="020B0604020202020204" pitchFamily="34" charset="0"/>
                        </a:rPr>
                        <a:t>40 (1 mark) = -2</a:t>
                      </a:r>
                    </a:p>
                    <a:p>
                      <a:pPr marL="2863850" indent="0">
                        <a:lnSpc>
                          <a:spcPct val="100000"/>
                        </a:lnSpc>
                        <a:spcAft>
                          <a:spcPts val="0"/>
                        </a:spcAft>
                        <a:buClr>
                          <a:srgbClr val="C00000"/>
                        </a:buClr>
                        <a:buFont typeface="Arial" panose="020B0604020202020204" pitchFamily="34" charset="0"/>
                        <a:buNone/>
                      </a:pPr>
                      <a:r>
                        <a:rPr lang="en-US" sz="1800" b="0" dirty="0" smtClean="0">
                          <a:latin typeface="Arial" panose="020B0604020202020204" pitchFamily="34" charset="0"/>
                          <a:cs typeface="Arial" panose="020B0604020202020204" pitchFamily="34" charset="0"/>
                        </a:rPr>
                        <a:t>-20 (1 mark)</a:t>
                      </a:r>
                    </a:p>
                    <a:p>
                      <a:pPr marL="723900" indent="-285750">
                        <a:lnSpc>
                          <a:spcPct val="100000"/>
                        </a:lnSpc>
                        <a:spcAft>
                          <a:spcPts val="1200"/>
                        </a:spcAft>
                        <a:buClr>
                          <a:srgbClr val="C00000"/>
                        </a:buClr>
                        <a:buFont typeface="Arial" panose="020B0604020202020204" pitchFamily="34" charset="0"/>
                        <a:buChar char="•"/>
                      </a:pPr>
                      <a:r>
                        <a:rPr lang="en-US" sz="1800" b="0" dirty="0" smtClean="0">
                          <a:latin typeface="Arial" panose="020B0604020202020204" pitchFamily="34" charset="0"/>
                          <a:cs typeface="Arial" panose="020B0604020202020204" pitchFamily="34" charset="0"/>
                        </a:rPr>
                        <a:t>Any suitable/logical ordering of the PED calculation</a:t>
                      </a:r>
                    </a:p>
                    <a:p>
                      <a:pPr marL="0" indent="0">
                        <a:lnSpc>
                          <a:spcPct val="100000"/>
                        </a:lnSpc>
                        <a:spcAft>
                          <a:spcPts val="1200"/>
                        </a:spcAft>
                        <a:buClr>
                          <a:srgbClr val="C00000"/>
                        </a:buClr>
                        <a:buFont typeface="Arial" panose="020B0604020202020204" pitchFamily="34" charset="0"/>
                        <a:buNone/>
                      </a:pPr>
                      <a:r>
                        <a:rPr lang="en-US" sz="1800" b="0" dirty="0" smtClean="0">
                          <a:latin typeface="Arial" panose="020B0604020202020204" pitchFamily="34" charset="0"/>
                          <a:cs typeface="Arial" panose="020B0604020202020204" pitchFamily="34" charset="0"/>
                        </a:rPr>
                        <a:t>Any acceptable answer which shows selective knowledge/understanding/application and/or development</a:t>
                      </a:r>
                    </a:p>
                    <a:p>
                      <a:pPr marL="0" indent="0">
                        <a:lnSpc>
                          <a:spcPct val="100000"/>
                        </a:lnSpc>
                        <a:spcAft>
                          <a:spcPts val="1200"/>
                        </a:spcAft>
                        <a:buClr>
                          <a:srgbClr val="C00000"/>
                        </a:buClr>
                        <a:buFont typeface="Arial" panose="020B0604020202020204" pitchFamily="34" charset="0"/>
                        <a:buNone/>
                      </a:pPr>
                      <a:r>
                        <a:rPr lang="en-US" sz="1800" b="1" dirty="0" smtClean="0">
                          <a:latin typeface="Arial" panose="020B0604020202020204" pitchFamily="34" charset="0"/>
                          <a:cs typeface="Arial" panose="020B0604020202020204" pitchFamily="34" charset="0"/>
                        </a:rPr>
                        <a:t>NB</a:t>
                      </a:r>
                      <a:r>
                        <a:rPr lang="en-US" sz="1800" b="0" dirty="0" smtClean="0">
                          <a:latin typeface="Arial" panose="020B0604020202020204" pitchFamily="34" charset="0"/>
                          <a:cs typeface="Arial" panose="020B0604020202020204" pitchFamily="34" charset="0"/>
                        </a:rPr>
                        <a:t> up to 2 marks out of 3 may be gained for part (b) if part (a) is incorrect</a:t>
                      </a:r>
                      <a:endParaRPr lang="en-GB" sz="1800" b="0" dirty="0">
                        <a:latin typeface="Arial" panose="020B0604020202020204" pitchFamily="34" charset="0"/>
                        <a:cs typeface="Arial" panose="020B0604020202020204" pitchFamily="34" charset="0"/>
                      </a:endParaRPr>
                    </a:p>
                  </a:txBody>
                  <a:tcPr/>
                </a:tc>
                <a:tc>
                  <a:txBody>
                    <a:bodyPr/>
                    <a:lstStyle/>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1-3 marks</a:t>
                      </a:r>
                    </a:p>
                    <a:p>
                      <a:pPr algn="ctr"/>
                      <a:endParaRPr lang="en-GB" sz="1800" dirty="0" smtClean="0">
                        <a:latin typeface="Arial" panose="020B0604020202020204" pitchFamily="34" charset="0"/>
                        <a:cs typeface="Arial" panose="020B0604020202020204" pitchFamily="34" charset="0"/>
                      </a:endParaRPr>
                    </a:p>
                    <a:p>
                      <a:pPr algn="ctr"/>
                      <a:endParaRPr lang="en-IE"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r>
                        <a:rPr lang="en-GB" sz="18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a:tc>
              </a:tr>
            </a:tbl>
          </a:graphicData>
        </a:graphic>
      </p:graphicFrame>
      <p:sp>
        <p:nvSpPr>
          <p:cNvPr id="5" name="TextBox 4">
            <a:hlinkClick r:id="rId3" action="ppaction://hlinkfile"/>
          </p:cNvPr>
          <p:cNvSpPr txBox="1"/>
          <p:nvPr/>
        </p:nvSpPr>
        <p:spPr>
          <a:xfrm>
            <a:off x="8172400" y="4149080"/>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45577712"/>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1374735"/>
          </a:xfrm>
          <a:prstGeom prst="rect">
            <a:avLst/>
          </a:prstGeom>
        </p:spPr>
        <p:txBody>
          <a:bodyPr wrap="square">
            <a:spAutoFit/>
          </a:bodyPr>
          <a:lstStyle/>
          <a:p>
            <a:pPr>
              <a:spcAft>
                <a:spcPts val="400"/>
              </a:spcAft>
              <a:buClr>
                <a:schemeClr val="accent6">
                  <a:lumMod val="50000"/>
                </a:schemeClr>
              </a:buClr>
              <a:tabLst>
                <a:tab pos="8345488" algn="r"/>
              </a:tabLst>
            </a:pPr>
            <a:r>
              <a:rPr lang="en-US" sz="2000" b="1" dirty="0">
                <a:solidFill>
                  <a:schemeClr val="tx2"/>
                </a:solidFill>
              </a:rPr>
              <a:t>Evidence A IKEA – A Global Furniture Brand</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2000" dirty="0">
                <a:solidFill>
                  <a:schemeClr val="tx2"/>
                </a:solidFill>
              </a:rPr>
              <a:t>IKEA, the world’s largest furniture retailer, designs and sells ready to </a:t>
            </a:r>
            <a:r>
              <a:rPr lang="en-US" sz="2000" dirty="0" smtClean="0">
                <a:solidFill>
                  <a:schemeClr val="tx2"/>
                </a:solidFill>
              </a:rPr>
              <a:t>assemble furniture</a:t>
            </a:r>
            <a:r>
              <a:rPr lang="en-US" sz="2000" dirty="0">
                <a:solidFill>
                  <a:schemeClr val="tx2"/>
                </a:solidFill>
              </a:rPr>
              <a:t>. For example, beds, chairs and desks. Its stores feature restaurants </a:t>
            </a:r>
            <a:r>
              <a:rPr lang="en-US" sz="2000" dirty="0" smtClean="0">
                <a:solidFill>
                  <a:schemeClr val="tx2"/>
                </a:solidFill>
              </a:rPr>
              <a:t>and food </a:t>
            </a:r>
            <a:r>
              <a:rPr lang="en-US" sz="2000" dirty="0">
                <a:solidFill>
                  <a:schemeClr val="tx2"/>
                </a:solidFill>
              </a:rPr>
              <a:t>departments</a:t>
            </a:r>
            <a:r>
              <a:rPr lang="en-US" sz="2000" dirty="0" smtClean="0">
                <a:solidFill>
                  <a:schemeClr val="tx2"/>
                </a:solidFill>
              </a:rPr>
              <a:t>. </a:t>
            </a:r>
            <a:endParaRPr lang="en-US" sz="2000" dirty="0">
              <a:solidFill>
                <a:schemeClr val="tx2"/>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4 – Exam Questions – June 2014</a:t>
            </a:r>
            <a:endParaRPr lang="en-GB" sz="3600" dirty="0"/>
          </a:p>
        </p:txBody>
      </p:sp>
      <p:pic>
        <p:nvPicPr>
          <p:cNvPr id="3" name="Picture 2"/>
          <p:cNvPicPr>
            <a:picLocks noChangeAspect="1"/>
          </p:cNvPicPr>
          <p:nvPr/>
        </p:nvPicPr>
        <p:blipFill rotWithShape="1">
          <a:blip r:embed="rId3"/>
          <a:srcRect l="10152" t="16532" r="8493" b="11610"/>
          <a:stretch/>
        </p:blipFill>
        <p:spPr>
          <a:xfrm>
            <a:off x="297969" y="2420888"/>
            <a:ext cx="8522503" cy="4232263"/>
          </a:xfrm>
          <a:prstGeom prst="rect">
            <a:avLst/>
          </a:prstGeom>
        </p:spPr>
      </p:pic>
      <p:sp>
        <p:nvSpPr>
          <p:cNvPr id="9" name="TextBox 8">
            <a:hlinkClick r:id="rId4" action="ppaction://hlinkfile"/>
          </p:cNvPr>
          <p:cNvSpPr txBox="1"/>
          <p:nvPr/>
        </p:nvSpPr>
        <p:spPr>
          <a:xfrm>
            <a:off x="8316416" y="2204864"/>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413840949"/>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852884"/>
          </a:xfrm>
          <a:prstGeom prst="rect">
            <a:avLst/>
          </a:prstGeom>
        </p:spPr>
        <p:txBody>
          <a:bodyPr wrap="square">
            <a:spAutoFit/>
          </a:bodyPr>
          <a:lstStyle/>
          <a:p>
            <a:pPr>
              <a:spcAft>
                <a:spcPts val="400"/>
              </a:spcAft>
              <a:buClr>
                <a:schemeClr val="accent6">
                  <a:lumMod val="50000"/>
                </a:schemeClr>
              </a:buClr>
              <a:tabLst>
                <a:tab pos="8345488" algn="r"/>
              </a:tabLst>
            </a:pPr>
            <a:r>
              <a:rPr lang="en-US" sz="1850" b="1" dirty="0">
                <a:solidFill>
                  <a:schemeClr val="tx2"/>
                </a:solidFill>
              </a:rPr>
              <a:t>Evidence B IKEA’s vision and business idea</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1850" dirty="0">
                <a:solidFill>
                  <a:schemeClr val="tx2"/>
                </a:solidFill>
              </a:rPr>
              <a:t>“To create a better everyday life for many people”, this is the IKEA vision. Our </a:t>
            </a:r>
            <a:r>
              <a:rPr lang="en-US" sz="1850" dirty="0" smtClean="0">
                <a:solidFill>
                  <a:schemeClr val="tx2"/>
                </a:solidFill>
              </a:rPr>
              <a:t>business idea </a:t>
            </a:r>
            <a:r>
              <a:rPr lang="en-US" sz="1850" dirty="0">
                <a:solidFill>
                  <a:schemeClr val="tx2"/>
                </a:solidFill>
              </a:rPr>
              <a:t>is to offer a wide range of well-designed, functional home furnishing products </a:t>
            </a:r>
            <a:r>
              <a:rPr lang="en-US" sz="1850" dirty="0" smtClean="0">
                <a:solidFill>
                  <a:schemeClr val="tx2"/>
                </a:solidFill>
              </a:rPr>
              <a:t>at prices </a:t>
            </a:r>
            <a:r>
              <a:rPr lang="en-US" sz="1850" dirty="0">
                <a:solidFill>
                  <a:schemeClr val="tx2"/>
                </a:solidFill>
              </a:rPr>
              <a:t>so low that as many people as possible will be able to afford them.</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1850" dirty="0">
                <a:solidFill>
                  <a:schemeClr val="tx2"/>
                </a:solidFill>
              </a:rPr>
              <a:t>For us, good design is the right combination of form, function, quality, </a:t>
            </a:r>
            <a:r>
              <a:rPr lang="en-US" sz="1850" dirty="0" smtClean="0">
                <a:solidFill>
                  <a:schemeClr val="tx2"/>
                </a:solidFill>
              </a:rPr>
              <a:t>sustainability and </a:t>
            </a:r>
            <a:r>
              <a:rPr lang="en-US" sz="1850" dirty="0">
                <a:solidFill>
                  <a:schemeClr val="tx2"/>
                </a:solidFill>
              </a:rPr>
              <a:t>a low price. Our designers have to find the right balance of these elements.</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1850" dirty="0">
                <a:solidFill>
                  <a:schemeClr val="tx2"/>
                </a:solidFill>
              </a:rPr>
              <a:t>It’s a unique challenge that keeps us innovative. What makes us unique is that </a:t>
            </a:r>
            <a:r>
              <a:rPr lang="en-US" sz="1850" dirty="0" smtClean="0">
                <a:solidFill>
                  <a:schemeClr val="tx2"/>
                </a:solidFill>
              </a:rPr>
              <a:t>our suppliers </a:t>
            </a:r>
            <a:r>
              <a:rPr lang="en-US" sz="1850" dirty="0">
                <a:solidFill>
                  <a:schemeClr val="tx2"/>
                </a:solidFill>
              </a:rPr>
              <a:t>play a very important role. Early in the design phase, our designers </a:t>
            </a:r>
            <a:r>
              <a:rPr lang="en-US" sz="1850" dirty="0" smtClean="0">
                <a:solidFill>
                  <a:schemeClr val="tx2"/>
                </a:solidFill>
              </a:rPr>
              <a:t>work with </a:t>
            </a:r>
            <a:r>
              <a:rPr lang="en-US" sz="1850" dirty="0">
                <a:solidFill>
                  <a:schemeClr val="tx2"/>
                </a:solidFill>
              </a:rPr>
              <a:t>teams of technicians, manufacturers and specialists – often on the factory floor.</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1850" dirty="0">
                <a:solidFill>
                  <a:schemeClr val="tx2"/>
                </a:solidFill>
              </a:rPr>
              <a:t>We work hard to achieve quality at affordable prices through </a:t>
            </a:r>
            <a:r>
              <a:rPr lang="en-US" sz="1850" dirty="0" err="1">
                <a:solidFill>
                  <a:schemeClr val="tx2"/>
                </a:solidFill>
              </a:rPr>
              <a:t>maximising</a:t>
            </a:r>
            <a:r>
              <a:rPr lang="en-US" sz="1850" dirty="0">
                <a:solidFill>
                  <a:schemeClr val="tx2"/>
                </a:solidFill>
              </a:rPr>
              <a:t> value. </a:t>
            </a:r>
            <a:r>
              <a:rPr lang="en-US" sz="1850" dirty="0" smtClean="0">
                <a:solidFill>
                  <a:schemeClr val="tx2"/>
                </a:solidFill>
              </a:rPr>
              <a:t>We build </a:t>
            </a:r>
            <a:r>
              <a:rPr lang="en-US" sz="1850" dirty="0">
                <a:solidFill>
                  <a:schemeClr val="tx2"/>
                </a:solidFill>
              </a:rPr>
              <a:t>long-term supplier relationships and invest in highly automated production </a:t>
            </a:r>
            <a:r>
              <a:rPr lang="en-US" sz="1850" dirty="0" smtClean="0">
                <a:solidFill>
                  <a:schemeClr val="tx2"/>
                </a:solidFill>
              </a:rPr>
              <a:t>to produce </a:t>
            </a:r>
            <a:r>
              <a:rPr lang="en-US" sz="1850" dirty="0">
                <a:solidFill>
                  <a:schemeClr val="tx2"/>
                </a:solidFill>
              </a:rPr>
              <a:t>large volumes. We ensure that high volumes of IKEA products are </a:t>
            </a:r>
            <a:r>
              <a:rPr lang="en-US" sz="1850" dirty="0" smtClean="0">
                <a:solidFill>
                  <a:schemeClr val="tx2"/>
                </a:solidFill>
              </a:rPr>
              <a:t>available to </a:t>
            </a:r>
            <a:r>
              <a:rPr lang="en-US" sz="1850" dirty="0">
                <a:solidFill>
                  <a:schemeClr val="tx2"/>
                </a:solidFill>
              </a:rPr>
              <a:t>customers in perfect condition, at the right time and at minimum cost. This is </a:t>
            </a:r>
            <a:r>
              <a:rPr lang="en-US" sz="1850" dirty="0" smtClean="0">
                <a:solidFill>
                  <a:schemeClr val="tx2"/>
                </a:solidFill>
              </a:rPr>
              <a:t>a challenge </a:t>
            </a:r>
            <a:r>
              <a:rPr lang="en-US" sz="1850" dirty="0">
                <a:solidFill>
                  <a:schemeClr val="tx2"/>
                </a:solidFill>
              </a:rPr>
              <a:t>that requires detailed planning and flexibility. Our objective is to </a:t>
            </a:r>
            <a:r>
              <a:rPr lang="en-US" sz="1850" dirty="0" smtClean="0">
                <a:solidFill>
                  <a:schemeClr val="tx2"/>
                </a:solidFill>
              </a:rPr>
              <a:t>increase sales </a:t>
            </a:r>
            <a:r>
              <a:rPr lang="en-US" sz="1850" dirty="0">
                <a:solidFill>
                  <a:schemeClr val="tx2"/>
                </a:solidFill>
              </a:rPr>
              <a:t>and focus on growth in Asia and Australia.</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4 – Exam Questions – June 2014</a:t>
            </a:r>
            <a:endParaRPr lang="en-GB" sz="3600" dirty="0"/>
          </a:p>
        </p:txBody>
      </p:sp>
      <p:sp>
        <p:nvSpPr>
          <p:cNvPr id="9" name="TextBox 8">
            <a:hlinkClick r:id="rId3" action="ppaction://hlinkfile"/>
          </p:cNvPr>
          <p:cNvSpPr txBox="1"/>
          <p:nvPr/>
        </p:nvSpPr>
        <p:spPr>
          <a:xfrm>
            <a:off x="8316416" y="4653136"/>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762201591"/>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713359"/>
          </a:xfrm>
          <a:prstGeom prst="rect">
            <a:avLst/>
          </a:prstGeom>
        </p:spPr>
        <p:txBody>
          <a:bodyPr wrap="square">
            <a:spAutoFit/>
          </a:bodyPr>
          <a:lstStyle/>
          <a:p>
            <a:pPr>
              <a:spcAft>
                <a:spcPts val="400"/>
              </a:spcAft>
              <a:buClr>
                <a:schemeClr val="accent6">
                  <a:lumMod val="50000"/>
                </a:schemeClr>
              </a:buClr>
              <a:tabLst>
                <a:tab pos="8345488" algn="r"/>
              </a:tabLst>
            </a:pPr>
            <a:r>
              <a:rPr lang="en-US" sz="1660" b="1" dirty="0">
                <a:solidFill>
                  <a:schemeClr val="tx2"/>
                </a:solidFill>
              </a:rPr>
              <a:t>Evidence C A little bit of Sweden in the UK</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1660" dirty="0">
                <a:solidFill>
                  <a:schemeClr val="tx2"/>
                </a:solidFill>
              </a:rPr>
              <a:t>Cathy Donnelly, IKEA’s Human Resources (HR) Operations Manager in the UK, </a:t>
            </a:r>
            <a:r>
              <a:rPr lang="en-US" sz="1660" dirty="0" smtClean="0">
                <a:solidFill>
                  <a:schemeClr val="tx2"/>
                </a:solidFill>
              </a:rPr>
              <a:t>says health </a:t>
            </a:r>
            <a:r>
              <a:rPr lang="en-US" sz="1660" dirty="0">
                <a:solidFill>
                  <a:schemeClr val="tx2"/>
                </a:solidFill>
              </a:rPr>
              <a:t>and well-being for staff is key to IKEA’s success. Company policy is to have </a:t>
            </a:r>
            <a:r>
              <a:rPr lang="en-US" sz="1660" dirty="0" smtClean="0">
                <a:solidFill>
                  <a:schemeClr val="tx2"/>
                </a:solidFill>
              </a:rPr>
              <a:t>a 50/50 </a:t>
            </a:r>
            <a:r>
              <a:rPr lang="en-US" sz="1660" dirty="0">
                <a:solidFill>
                  <a:schemeClr val="tx2"/>
                </a:solidFill>
              </a:rPr>
              <a:t>male female split in senior management. Three of the five members of </a:t>
            </a:r>
            <a:r>
              <a:rPr lang="en-US" sz="1660" dirty="0" smtClean="0">
                <a:solidFill>
                  <a:schemeClr val="tx2"/>
                </a:solidFill>
              </a:rPr>
              <a:t>IKEA UK’s </a:t>
            </a:r>
            <a:r>
              <a:rPr lang="en-US" sz="1660" dirty="0">
                <a:solidFill>
                  <a:schemeClr val="tx2"/>
                </a:solidFill>
              </a:rPr>
              <a:t>top management team are women.</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1660" dirty="0">
                <a:solidFill>
                  <a:schemeClr val="tx2"/>
                </a:solidFill>
              </a:rPr>
              <a:t>IKEA has a </a:t>
            </a:r>
            <a:r>
              <a:rPr lang="en-US" sz="1660" dirty="0" err="1">
                <a:solidFill>
                  <a:schemeClr val="tx2"/>
                </a:solidFill>
              </a:rPr>
              <a:t>decentralised</a:t>
            </a:r>
            <a:r>
              <a:rPr lang="en-US" sz="1660" dirty="0">
                <a:solidFill>
                  <a:schemeClr val="tx2"/>
                </a:solidFill>
              </a:rPr>
              <a:t> organisational structure operating throughout all of its </a:t>
            </a:r>
            <a:r>
              <a:rPr lang="en-US" sz="1660" dirty="0" smtClean="0">
                <a:solidFill>
                  <a:schemeClr val="tx2"/>
                </a:solidFill>
              </a:rPr>
              <a:t>stores worldwide</a:t>
            </a:r>
            <a:r>
              <a:rPr lang="en-US" sz="1660" dirty="0">
                <a:solidFill>
                  <a:schemeClr val="tx2"/>
                </a:solidFill>
              </a:rPr>
              <a:t>. Many employees work part time or have other forms of flexible </a:t>
            </a:r>
            <a:r>
              <a:rPr lang="en-US" sz="1660" dirty="0" smtClean="0">
                <a:solidFill>
                  <a:schemeClr val="tx2"/>
                </a:solidFill>
              </a:rPr>
              <a:t>working. In </a:t>
            </a:r>
            <a:r>
              <a:rPr lang="en-US" sz="1660" dirty="0">
                <a:solidFill>
                  <a:schemeClr val="tx2"/>
                </a:solidFill>
              </a:rPr>
              <a:t>one store two HR Managers job share. Staff can work set </a:t>
            </a:r>
            <a:r>
              <a:rPr lang="en-US" sz="1660" dirty="0" err="1">
                <a:solidFill>
                  <a:schemeClr val="tx2"/>
                </a:solidFill>
              </a:rPr>
              <a:t>rotas</a:t>
            </a:r>
            <a:r>
              <a:rPr lang="en-US" sz="1660" dirty="0">
                <a:solidFill>
                  <a:schemeClr val="tx2"/>
                </a:solidFill>
              </a:rPr>
              <a:t> so they can </a:t>
            </a:r>
            <a:r>
              <a:rPr lang="en-US" sz="1660" dirty="0" smtClean="0">
                <a:solidFill>
                  <a:schemeClr val="tx2"/>
                </a:solidFill>
              </a:rPr>
              <a:t>drop their </a:t>
            </a:r>
            <a:r>
              <a:rPr lang="en-US" sz="1660" dirty="0">
                <a:solidFill>
                  <a:schemeClr val="tx2"/>
                </a:solidFill>
              </a:rPr>
              <a:t>children at school and work later or earlier shifts.</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1660" dirty="0">
                <a:solidFill>
                  <a:schemeClr val="tx2"/>
                </a:solidFill>
              </a:rPr>
              <a:t>“As long as it works for the business, employees have the freedom to work flexibly</a:t>
            </a:r>
            <a:r>
              <a:rPr lang="en-US" sz="1660" dirty="0" smtClean="0">
                <a:solidFill>
                  <a:schemeClr val="tx2"/>
                </a:solidFill>
              </a:rPr>
              <a:t>,” says </a:t>
            </a:r>
            <a:r>
              <a:rPr lang="en-US" sz="1660" dirty="0">
                <a:solidFill>
                  <a:schemeClr val="tx2"/>
                </a:solidFill>
              </a:rPr>
              <a:t>Cathy. One store manager in Manchester works flexible hours. “Her line </a:t>
            </a:r>
            <a:r>
              <a:rPr lang="en-US" sz="1660" dirty="0" smtClean="0">
                <a:solidFill>
                  <a:schemeClr val="tx2"/>
                </a:solidFill>
              </a:rPr>
              <a:t>manager is </a:t>
            </a:r>
            <a:r>
              <a:rPr lang="en-US" sz="1660" dirty="0">
                <a:solidFill>
                  <a:schemeClr val="tx2"/>
                </a:solidFill>
              </a:rPr>
              <a:t>not interested in whether she starts at nine or 10 but in the store’s performance.”</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1660" dirty="0">
                <a:solidFill>
                  <a:schemeClr val="tx2"/>
                </a:solidFill>
              </a:rPr>
              <a:t>IKEA stores often have long opening hours so flexible working fits well into this. </a:t>
            </a:r>
            <a:r>
              <a:rPr lang="en-US" sz="1660" dirty="0" smtClean="0">
                <a:solidFill>
                  <a:schemeClr val="tx2"/>
                </a:solidFill>
              </a:rPr>
              <a:t>IKEA has </a:t>
            </a:r>
            <a:r>
              <a:rPr lang="en-US" sz="1660" dirty="0">
                <a:solidFill>
                  <a:schemeClr val="tx2"/>
                </a:solidFill>
              </a:rPr>
              <a:t>contracts where people work longer hours in busy periods such as </a:t>
            </a:r>
            <a:r>
              <a:rPr lang="en-US" sz="1660" dirty="0" smtClean="0">
                <a:solidFill>
                  <a:schemeClr val="tx2"/>
                </a:solidFill>
              </a:rPr>
              <a:t>September when </a:t>
            </a:r>
            <a:r>
              <a:rPr lang="en-US" sz="1660" dirty="0">
                <a:solidFill>
                  <a:schemeClr val="tx2"/>
                </a:solidFill>
              </a:rPr>
              <a:t>the new catalogue is launched. They can then work fewer hours in less </a:t>
            </a:r>
            <a:r>
              <a:rPr lang="en-US" sz="1660" dirty="0" smtClean="0">
                <a:solidFill>
                  <a:schemeClr val="tx2"/>
                </a:solidFill>
              </a:rPr>
              <a:t>busy periods</a:t>
            </a:r>
            <a:r>
              <a:rPr lang="en-US" sz="1660" dirty="0">
                <a:solidFill>
                  <a:schemeClr val="tx2"/>
                </a:solidFill>
              </a:rPr>
              <a:t>. This may allow them to spend more quality time with the family.</a:t>
            </a:r>
          </a:p>
          <a:p>
            <a:pPr marL="342900" indent="-342900">
              <a:spcAft>
                <a:spcPts val="400"/>
              </a:spcAft>
              <a:buClr>
                <a:schemeClr val="accent6">
                  <a:lumMod val="50000"/>
                </a:schemeClr>
              </a:buClr>
              <a:buFont typeface="Wingdings 3" panose="05040102010807070707" pitchFamily="18" charset="2"/>
              <a:buChar char=""/>
              <a:tabLst>
                <a:tab pos="8345488" algn="r"/>
              </a:tabLst>
            </a:pPr>
            <a:r>
              <a:rPr lang="en-US" sz="1660" dirty="0">
                <a:solidFill>
                  <a:schemeClr val="tx2"/>
                </a:solidFill>
              </a:rPr>
              <a:t>“We are keen to support women after maternity leave. The average IKEA customer is </a:t>
            </a:r>
            <a:r>
              <a:rPr lang="en-US" sz="1660" dirty="0" smtClean="0">
                <a:solidFill>
                  <a:schemeClr val="tx2"/>
                </a:solidFill>
              </a:rPr>
              <a:t>a 35-year-old </a:t>
            </a:r>
            <a:r>
              <a:rPr lang="en-US" sz="1660" dirty="0">
                <a:solidFill>
                  <a:schemeClr val="tx2"/>
                </a:solidFill>
              </a:rPr>
              <a:t>female living with children. We need to have like-minded people </a:t>
            </a:r>
            <a:r>
              <a:rPr lang="en-US" sz="1660" dirty="0" smtClean="0">
                <a:solidFill>
                  <a:schemeClr val="tx2"/>
                </a:solidFill>
              </a:rPr>
              <a:t>working in </a:t>
            </a:r>
            <a:r>
              <a:rPr lang="en-US" sz="1660" dirty="0">
                <a:solidFill>
                  <a:schemeClr val="tx2"/>
                </a:solidFill>
              </a:rPr>
              <a:t>our organisation and meeting these customers. It makes sense to attract and </a:t>
            </a:r>
            <a:r>
              <a:rPr lang="en-US" sz="1660" dirty="0" smtClean="0">
                <a:solidFill>
                  <a:schemeClr val="tx2"/>
                </a:solidFill>
              </a:rPr>
              <a:t>retain them</a:t>
            </a:r>
            <a:r>
              <a:rPr lang="en-US" sz="1660" dirty="0">
                <a:solidFill>
                  <a:schemeClr val="tx2"/>
                </a:solidFill>
              </a:rPr>
              <a:t>.”</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4 – Exam Questions – June 2014</a:t>
            </a:r>
            <a:endParaRPr lang="en-GB" sz="3600" dirty="0"/>
          </a:p>
        </p:txBody>
      </p:sp>
      <p:sp>
        <p:nvSpPr>
          <p:cNvPr id="8" name="TextBox 7">
            <a:hlinkClick r:id="rId3" action="ppaction://hlinkfile"/>
          </p:cNvPr>
          <p:cNvSpPr txBox="1"/>
          <p:nvPr/>
        </p:nvSpPr>
        <p:spPr>
          <a:xfrm>
            <a:off x="8316416" y="3717032"/>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444964649"/>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347788"/>
          </a:xfrm>
          <a:prstGeom prst="rect">
            <a:avLst/>
          </a:prstGeom>
        </p:spPr>
        <p:txBody>
          <a:bodyPr wrap="square">
            <a:spAutoFit/>
          </a:bodyPr>
          <a:lstStyle/>
          <a:p>
            <a:pPr>
              <a:spcAft>
                <a:spcPts val="400"/>
              </a:spcAft>
              <a:buClr>
                <a:schemeClr val="accent6">
                  <a:lumMod val="50000"/>
                </a:schemeClr>
              </a:buClr>
              <a:tabLst>
                <a:tab pos="8345488" algn="r"/>
              </a:tabLst>
            </a:pPr>
            <a:r>
              <a:rPr lang="en-US" sz="1660" b="1" dirty="0">
                <a:solidFill>
                  <a:schemeClr val="tx2"/>
                </a:solidFill>
              </a:rPr>
              <a:t>Evidence D Selected IKEA products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4 – Exam Questions – June 2014</a:t>
            </a:r>
            <a:endParaRPr lang="en-GB" sz="3600" dirty="0"/>
          </a:p>
        </p:txBody>
      </p:sp>
      <p:sp>
        <p:nvSpPr>
          <p:cNvPr id="3" name="Rectangle 2"/>
          <p:cNvSpPr/>
          <p:nvPr/>
        </p:nvSpPr>
        <p:spPr>
          <a:xfrm>
            <a:off x="265135" y="3290501"/>
            <a:ext cx="4253113" cy="646331"/>
          </a:xfrm>
          <a:prstGeom prst="rect">
            <a:avLst/>
          </a:prstGeom>
        </p:spPr>
        <p:txBody>
          <a:bodyPr wrap="square">
            <a:spAutoFit/>
          </a:bodyPr>
          <a:lstStyle/>
          <a:p>
            <a:r>
              <a:rPr lang="en-US" b="1" dirty="0">
                <a:latin typeface="MyriadPro-Bold" panose="020B0703030403020204" pitchFamily="34" charset="0"/>
              </a:rPr>
              <a:t>Billy Bookcase – 503,441 sold between</a:t>
            </a:r>
          </a:p>
          <a:p>
            <a:r>
              <a:rPr lang="en-US" b="1" dirty="0">
                <a:latin typeface="MyriadPro-Bold" panose="020B0703030403020204" pitchFamily="34" charset="0"/>
              </a:rPr>
              <a:t>1 September 2012 and 25 October 2012</a:t>
            </a:r>
            <a:endParaRPr lang="en-GB" dirty="0"/>
          </a:p>
        </p:txBody>
      </p:sp>
      <p:sp>
        <p:nvSpPr>
          <p:cNvPr id="4" name="Rectangle 3"/>
          <p:cNvSpPr/>
          <p:nvPr/>
        </p:nvSpPr>
        <p:spPr>
          <a:xfrm>
            <a:off x="4518248" y="3290501"/>
            <a:ext cx="4374232" cy="923330"/>
          </a:xfrm>
          <a:prstGeom prst="rect">
            <a:avLst/>
          </a:prstGeom>
        </p:spPr>
        <p:txBody>
          <a:bodyPr wrap="square">
            <a:spAutoFit/>
          </a:bodyPr>
          <a:lstStyle/>
          <a:p>
            <a:r>
              <a:rPr lang="en-US" b="1" i="1" dirty="0" smtClean="0">
                <a:latin typeface="MyriadPro-BoldIt" panose="020B0703030403090204" pitchFamily="34" charset="0"/>
              </a:rPr>
              <a:t>IKEA </a:t>
            </a:r>
            <a:r>
              <a:rPr lang="en-US" b="1" dirty="0" smtClean="0">
                <a:latin typeface="MyriadPro-Bold" panose="020B0703030403020204" pitchFamily="34" charset="0"/>
              </a:rPr>
              <a:t>have sold 11.6bn Swedish meatballs to British customers since 1987.</a:t>
            </a:r>
          </a:p>
          <a:p>
            <a:r>
              <a:rPr lang="en-US" b="1" dirty="0" smtClean="0">
                <a:latin typeface="MyriadPro-Bold" panose="020B0703030403020204" pitchFamily="34" charset="0"/>
              </a:rPr>
              <a:t>Growth of ready meals market up by 4%</a:t>
            </a:r>
            <a:endParaRPr lang="en-GB" dirty="0"/>
          </a:p>
        </p:txBody>
      </p:sp>
      <p:sp>
        <p:nvSpPr>
          <p:cNvPr id="5" name="Rectangle 4"/>
          <p:cNvSpPr/>
          <p:nvPr/>
        </p:nvSpPr>
        <p:spPr>
          <a:xfrm>
            <a:off x="1014411" y="6018594"/>
            <a:ext cx="7056784" cy="646331"/>
          </a:xfrm>
          <a:prstGeom prst="rect">
            <a:avLst/>
          </a:prstGeom>
        </p:spPr>
        <p:txBody>
          <a:bodyPr wrap="square">
            <a:spAutoFit/>
          </a:bodyPr>
          <a:lstStyle/>
          <a:p>
            <a:r>
              <a:rPr lang="en-US" b="1" dirty="0">
                <a:latin typeface="MyriadPro-Bold" panose="020B0703030403020204" pitchFamily="34" charset="0"/>
              </a:rPr>
              <a:t>The UK market for solar panels is </a:t>
            </a:r>
            <a:r>
              <a:rPr lang="en-US" b="1" dirty="0" smtClean="0">
                <a:latin typeface="MyriadPro-Bold" panose="020B0703030403020204" pitchFamily="34" charset="0"/>
              </a:rPr>
              <a:t>currently growing </a:t>
            </a:r>
            <a:r>
              <a:rPr lang="en-US" b="1" dirty="0">
                <a:latin typeface="MyriadPro-Bold" panose="020B0703030403020204" pitchFamily="34" charset="0"/>
              </a:rPr>
              <a:t>at 25% per year. </a:t>
            </a:r>
            <a:r>
              <a:rPr lang="en-US" b="1" i="1" dirty="0">
                <a:latin typeface="MyriadPro-BoldIt" panose="020B0703030403090204" pitchFamily="34" charset="0"/>
              </a:rPr>
              <a:t>IKEA </a:t>
            </a:r>
            <a:r>
              <a:rPr lang="en-US" b="1" dirty="0">
                <a:latin typeface="MyriadPro-Bold" panose="020B0703030403020204" pitchFamily="34" charset="0"/>
              </a:rPr>
              <a:t>is </a:t>
            </a:r>
            <a:r>
              <a:rPr lang="en-US" b="1" dirty="0" smtClean="0">
                <a:latin typeface="MyriadPro-Bold" panose="020B0703030403020204" pitchFamily="34" charset="0"/>
              </a:rPr>
              <a:t>launching packs </a:t>
            </a:r>
            <a:r>
              <a:rPr lang="en-US" b="1" dirty="0">
                <a:latin typeface="MyriadPro-Bold" panose="020B0703030403020204" pitchFamily="34" charset="0"/>
              </a:rPr>
              <a:t>of solar panels in 17 UK stores in 2013</a:t>
            </a:r>
            <a:endParaRPr lang="en-GB" dirty="0"/>
          </a:p>
        </p:txBody>
      </p:sp>
      <p:pic>
        <p:nvPicPr>
          <p:cNvPr id="29698" name="Picture 2" descr="Image result for Billy Bookcase"/>
          <p:cNvPicPr>
            <a:picLocks noChangeAspect="1" noChangeArrowheads="1"/>
          </p:cNvPicPr>
          <p:nvPr/>
        </p:nvPicPr>
        <p:blipFill rotWithShape="1">
          <a:blip r:embed="rId3">
            <a:extLst>
              <a:ext uri="{28A0092B-C50C-407E-A947-70E740481C1C}">
                <a14:useLocalDpi xmlns:a14="http://schemas.microsoft.com/office/drawing/2010/main" val="0"/>
              </a:ext>
            </a:extLst>
          </a:blip>
          <a:srcRect t="6214" b="13625"/>
          <a:stretch/>
        </p:blipFill>
        <p:spPr bwMode="auto">
          <a:xfrm>
            <a:off x="611560" y="1412776"/>
            <a:ext cx="3442769" cy="1862830"/>
          </a:xfrm>
          <a:prstGeom prst="rect">
            <a:avLst/>
          </a:prstGeom>
          <a:noFill/>
          <a:extLst>
            <a:ext uri="{909E8E84-426E-40DD-AFC4-6F175D3DCCD1}">
              <a14:hiddenFill xmlns:a14="http://schemas.microsoft.com/office/drawing/2010/main">
                <a:solidFill>
                  <a:srgbClr val="FFFFFF"/>
                </a:solidFill>
              </a14:hiddenFill>
            </a:ext>
          </a:extLst>
        </p:spPr>
      </p:pic>
      <p:pic>
        <p:nvPicPr>
          <p:cNvPr id="29700" name="Picture 4" descr="Image result for ikea swedish meatball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6160" y="1091783"/>
            <a:ext cx="3958408" cy="2226605"/>
          </a:xfrm>
          <a:prstGeom prst="rect">
            <a:avLst/>
          </a:prstGeom>
          <a:noFill/>
          <a:extLst>
            <a:ext uri="{909E8E84-426E-40DD-AFC4-6F175D3DCCD1}">
              <a14:hiddenFill xmlns:a14="http://schemas.microsoft.com/office/drawing/2010/main">
                <a:solidFill>
                  <a:srgbClr val="FFFFFF"/>
                </a:solidFill>
              </a14:hiddenFill>
            </a:ext>
          </a:extLst>
        </p:spPr>
      </p:pic>
      <p:pic>
        <p:nvPicPr>
          <p:cNvPr id="29702" name="Picture 6" descr="Image result for ikea solar pane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175" y="4163045"/>
            <a:ext cx="3298753" cy="1855549"/>
          </a:xfrm>
          <a:prstGeom prst="rect">
            <a:avLst/>
          </a:prstGeom>
          <a:noFill/>
          <a:extLst>
            <a:ext uri="{909E8E84-426E-40DD-AFC4-6F175D3DCCD1}">
              <a14:hiddenFill xmlns:a14="http://schemas.microsoft.com/office/drawing/2010/main">
                <a:solidFill>
                  <a:srgbClr val="FFFFFF"/>
                </a:solidFill>
              </a14:hiddenFill>
            </a:ext>
          </a:extLst>
        </p:spPr>
      </p:pic>
      <p:pic>
        <p:nvPicPr>
          <p:cNvPr id="29704" name="Picture 8" descr="Image result for ikea solar pane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2739" y="4209024"/>
            <a:ext cx="3973717" cy="180957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hlinkClick r:id="rId7" action="ppaction://hlinkfile"/>
          </p:cNvPr>
          <p:cNvSpPr txBox="1"/>
          <p:nvPr/>
        </p:nvSpPr>
        <p:spPr>
          <a:xfrm>
            <a:off x="3995936" y="4581128"/>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553583384"/>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814925"/>
          </a:xfrm>
          <a:prstGeom prst="rect">
            <a:avLst/>
          </a:prstGeom>
        </p:spPr>
        <p:txBody>
          <a:bodyPr wrap="square">
            <a:spAutoFit/>
          </a:bodyPr>
          <a:lstStyle/>
          <a:p>
            <a:pPr marL="342900" indent="-342900">
              <a:spcAft>
                <a:spcPts val="400"/>
              </a:spcAft>
              <a:buClr>
                <a:schemeClr val="accent6">
                  <a:lumMod val="50000"/>
                </a:schemeClr>
              </a:buClr>
              <a:buFont typeface="+mj-lt"/>
              <a:buAutoNum type="arabicPeriod" startAt="8"/>
              <a:tabLst>
                <a:tab pos="8345488" algn="r"/>
              </a:tabLst>
            </a:pPr>
            <a:r>
              <a:rPr lang="en-US" sz="1660" dirty="0" smtClean="0">
                <a:solidFill>
                  <a:srgbClr val="FF0000"/>
                </a:solidFill>
              </a:rPr>
              <a:t>(a) Analyse </a:t>
            </a:r>
            <a:r>
              <a:rPr lang="en-US" sz="1660" b="1" dirty="0">
                <a:solidFill>
                  <a:srgbClr val="FF0000"/>
                </a:solidFill>
              </a:rPr>
              <a:t>two</a:t>
            </a:r>
            <a:r>
              <a:rPr lang="en-US" sz="1660" dirty="0">
                <a:solidFill>
                  <a:srgbClr val="FF0000"/>
                </a:solidFill>
              </a:rPr>
              <a:t> factors that may affect the price elasticity of demand for </a:t>
            </a:r>
            <a:r>
              <a:rPr lang="en-US" sz="1660" dirty="0" smtClean="0">
                <a:solidFill>
                  <a:srgbClr val="FF0000"/>
                </a:solidFill>
              </a:rPr>
              <a:t>IKEA’s furniture </a:t>
            </a:r>
            <a:r>
              <a:rPr lang="en-US" sz="1660" dirty="0">
                <a:solidFill>
                  <a:srgbClr val="FF0000"/>
                </a:solidFill>
              </a:rPr>
              <a:t>products</a:t>
            </a:r>
            <a:r>
              <a:rPr lang="en-US" sz="1660" dirty="0" smtClean="0">
                <a:solidFill>
                  <a:srgbClr val="FF0000"/>
                </a:solidFill>
              </a:rPr>
              <a:t>.	(6)</a:t>
            </a:r>
            <a:endParaRPr lang="en-US" sz="1660" dirty="0">
              <a:solidFill>
                <a:srgbClr val="FF0000"/>
              </a:solidFill>
            </a:endParaRPr>
          </a:p>
          <a:p>
            <a:pPr>
              <a:spcAft>
                <a:spcPts val="400"/>
              </a:spcAft>
              <a:buClr>
                <a:schemeClr val="accent6">
                  <a:lumMod val="50000"/>
                </a:schemeClr>
              </a:buClr>
              <a:tabLst>
                <a:tab pos="8345488" algn="r"/>
              </a:tabLst>
            </a:pPr>
            <a:r>
              <a:rPr lang="en-US" sz="166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US" sz="1660" b="1" dirty="0" smtClean="0">
                <a:solidFill>
                  <a:srgbClr val="FF0000"/>
                </a:solidFill>
              </a:rPr>
              <a:t>(</a:t>
            </a:r>
            <a:r>
              <a:rPr lang="en-US" sz="1660" b="1" dirty="0">
                <a:solidFill>
                  <a:srgbClr val="FF0000"/>
                </a:solidFill>
              </a:rPr>
              <a:t>Total for Question </a:t>
            </a:r>
            <a:r>
              <a:rPr lang="en-US" sz="1660" b="1" dirty="0" smtClean="0">
                <a:solidFill>
                  <a:srgbClr val="FF0000"/>
                </a:solidFill>
              </a:rPr>
              <a:t>9 </a:t>
            </a:r>
            <a:r>
              <a:rPr lang="en-US" sz="1660" b="1" dirty="0">
                <a:solidFill>
                  <a:srgbClr val="FF0000"/>
                </a:solidFill>
              </a:rPr>
              <a:t>= </a:t>
            </a:r>
            <a:r>
              <a:rPr lang="en-US" sz="1660" b="1" dirty="0" smtClean="0">
                <a:solidFill>
                  <a:srgbClr val="FF0000"/>
                </a:solidFill>
              </a:rPr>
              <a:t>6 </a:t>
            </a:r>
            <a:r>
              <a:rPr lang="en-US" sz="1660" b="1" dirty="0">
                <a:solidFill>
                  <a:srgbClr val="FF0000"/>
                </a:solidFill>
              </a:rPr>
              <a:t>marks)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4 – Exam Questions – June 2014</a:t>
            </a:r>
            <a:endParaRPr lang="en-GB" sz="3600" dirty="0"/>
          </a:p>
        </p:txBody>
      </p:sp>
      <p:sp>
        <p:nvSpPr>
          <p:cNvPr id="8" name="TextBox 7">
            <a:hlinkClick r:id="rId3" action="ppaction://hlinkfile"/>
          </p:cNvPr>
          <p:cNvSpPr txBox="1"/>
          <p:nvPr/>
        </p:nvSpPr>
        <p:spPr>
          <a:xfrm>
            <a:off x="8316416" y="4437112"/>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518965095"/>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a:t>2 – Exam Questions – </a:t>
            </a:r>
            <a:r>
              <a:rPr lang="en-GB" sz="4000" dirty="0" smtClean="0"/>
              <a:t>June 2014</a:t>
            </a:r>
            <a:endParaRPr lang="en-GB" sz="4000" b="1" dirty="0" smtClean="0"/>
          </a:p>
        </p:txBody>
      </p:sp>
      <p:graphicFrame>
        <p:nvGraphicFramePr>
          <p:cNvPr id="7" name="Table 6"/>
          <p:cNvGraphicFramePr>
            <a:graphicFrameLocks noGrp="1"/>
          </p:cNvGraphicFramePr>
          <p:nvPr>
            <p:extLst>
              <p:ext uri="{D42A27DB-BD31-4B8C-83A1-F6EECF244321}">
                <p14:modId xmlns:p14="http://schemas.microsoft.com/office/powerpoint/2010/main" val="528589459"/>
              </p:ext>
            </p:extLst>
          </p:nvPr>
        </p:nvGraphicFramePr>
        <p:xfrm>
          <a:off x="251520" y="1052736"/>
          <a:ext cx="8640960" cy="5715000"/>
        </p:xfrm>
        <a:graphic>
          <a:graphicData uri="http://schemas.openxmlformats.org/drawingml/2006/table">
            <a:tbl>
              <a:tblPr firstRow="1" bandRow="1">
                <a:tableStyleId>{5C22544A-7EE6-4342-B048-85BDC9FD1C3A}</a:tableStyleId>
              </a:tblPr>
              <a:tblGrid>
                <a:gridCol w="1008112"/>
                <a:gridCol w="6768752"/>
                <a:gridCol w="864096"/>
              </a:tblGrid>
              <a:tr h="370840">
                <a:tc>
                  <a:txBody>
                    <a:bodyPr/>
                    <a:lstStyle/>
                    <a:p>
                      <a:pPr algn="ctr"/>
                      <a:r>
                        <a:rPr lang="en-GB" sz="1400" dirty="0" smtClean="0">
                          <a:latin typeface="Arial" panose="020B0604020202020204" pitchFamily="34" charset="0"/>
                          <a:cs typeface="Arial" panose="020B0604020202020204" pitchFamily="34" charset="0"/>
                        </a:rPr>
                        <a:t>Question Number</a:t>
                      </a:r>
                      <a:endParaRPr lang="en-GB" sz="1400" dirty="0">
                        <a:latin typeface="Arial" panose="020B0604020202020204" pitchFamily="34" charset="0"/>
                        <a:cs typeface="Arial" panose="020B0604020202020204" pitchFamily="34" charset="0"/>
                      </a:endParaRPr>
                    </a:p>
                  </a:txBody>
                  <a:tcPr/>
                </a:tc>
                <a:tc>
                  <a:txBody>
                    <a:bodyPr/>
                    <a:lstStyle/>
                    <a:p>
                      <a:r>
                        <a:rPr lang="en-GB" sz="1400" b="1" dirty="0" smtClean="0">
                          <a:latin typeface="Arial" panose="020B0604020202020204" pitchFamily="34" charset="0"/>
                          <a:cs typeface="Arial" panose="020B0604020202020204" pitchFamily="34" charset="0"/>
                        </a:rPr>
                        <a:t>Question</a:t>
                      </a:r>
                      <a:endParaRPr lang="en-GB" sz="1400" b="1" dirty="0">
                        <a:latin typeface="Arial" panose="020B0604020202020204" pitchFamily="34" charset="0"/>
                        <a:cs typeface="Arial" panose="020B0604020202020204" pitchFamily="34" charset="0"/>
                      </a:endParaRPr>
                    </a:p>
                  </a:txBody>
                  <a:tcPr/>
                </a:tc>
                <a:tc>
                  <a:txBody>
                    <a:bodyPr/>
                    <a:lstStyle/>
                    <a:p>
                      <a:pPr algn="ctr"/>
                      <a:r>
                        <a:rPr lang="en-GB" sz="1400" dirty="0" smtClean="0">
                          <a:latin typeface="Arial" panose="020B0604020202020204" pitchFamily="34" charset="0"/>
                          <a:cs typeface="Arial" panose="020B0604020202020204" pitchFamily="34" charset="0"/>
                        </a:rPr>
                        <a:t>Marks</a:t>
                      </a:r>
                    </a:p>
                  </a:txBody>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600" dirty="0" smtClean="0">
                          <a:latin typeface="Arial" panose="020B0604020202020204" pitchFamily="34" charset="0"/>
                          <a:cs typeface="Arial" panose="020B0604020202020204" pitchFamily="34" charset="0"/>
                        </a:rPr>
                        <a:t>8</a:t>
                      </a:r>
                      <a:r>
                        <a:rPr lang="en-IE" sz="1600" baseline="0" dirty="0" smtClean="0">
                          <a:latin typeface="Arial" panose="020B0604020202020204" pitchFamily="34" charset="0"/>
                          <a:cs typeface="Arial" panose="020B0604020202020204" pitchFamily="34" charset="0"/>
                        </a:rPr>
                        <a:t> (a)</a:t>
                      </a:r>
                      <a:endParaRPr lang="en-GB" sz="1600" dirty="0" smtClean="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Analyse </a:t>
                      </a:r>
                      <a:r>
                        <a:rPr kumimoji="0" lang="en-US" sz="1600" b="1" i="0" u="none" strike="noStrike" kern="1200" baseline="0" dirty="0" smtClean="0">
                          <a:solidFill>
                            <a:schemeClr val="dk1"/>
                          </a:solidFill>
                          <a:latin typeface="Arial" panose="020B0604020202020204" pitchFamily="34" charset="0"/>
                          <a:ea typeface="+mn-ea"/>
                          <a:cs typeface="Arial" panose="020B0604020202020204" pitchFamily="34" charset="0"/>
                        </a:rPr>
                        <a:t>two</a:t>
                      </a: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 factors that may affect the price elasticity of demand for IKEA’s furniture products.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Arial" panose="020B0604020202020204" pitchFamily="34" charset="0"/>
                          <a:cs typeface="Arial" panose="020B0604020202020204" pitchFamily="34" charset="0"/>
                        </a:rPr>
                        <a:t>6 marks</a:t>
                      </a:r>
                    </a:p>
                  </a:txBody>
                  <a:tcPr/>
                </a:tc>
              </a:tr>
              <a:tr h="370840">
                <a:tc>
                  <a:txBody>
                    <a:bodyPr/>
                    <a:lstStyle/>
                    <a:p>
                      <a:endParaRPr lang="en-GB" sz="1600" dirty="0">
                        <a:latin typeface="Arial" panose="020B0604020202020204" pitchFamily="34" charset="0"/>
                        <a:cs typeface="Arial" panose="020B0604020202020204" pitchFamily="34" charset="0"/>
                      </a:endParaRPr>
                    </a:p>
                  </a:txBody>
                  <a:tcPr/>
                </a:tc>
                <a:tc>
                  <a:txBody>
                    <a:bodyPr/>
                    <a:lstStyle/>
                    <a:p>
                      <a:pPr algn="ctr">
                        <a:spcBef>
                          <a:spcPts val="600"/>
                        </a:spcBef>
                      </a:pPr>
                      <a:r>
                        <a:rPr lang="en-US" sz="1600" b="1" dirty="0" smtClean="0">
                          <a:latin typeface="Arial" panose="020B0604020202020204" pitchFamily="34" charset="0"/>
                          <a:cs typeface="Arial" panose="020B0604020202020204" pitchFamily="34" charset="0"/>
                        </a:rPr>
                        <a:t>(Knowledge 2, Application 2, Analysis 2)</a:t>
                      </a:r>
                    </a:p>
                    <a:p>
                      <a:pPr algn="l">
                        <a:spcBef>
                          <a:spcPts val="600"/>
                        </a:spcBef>
                      </a:pPr>
                      <a:r>
                        <a:rPr lang="en-US" sz="1600" b="1" dirty="0" smtClean="0">
                          <a:latin typeface="Arial" panose="020B0604020202020204" pitchFamily="34" charset="0"/>
                          <a:cs typeface="Arial" panose="020B0604020202020204" pitchFamily="34" charset="0"/>
                        </a:rPr>
                        <a:t>Knowledge/understanding</a:t>
                      </a:r>
                      <a:r>
                        <a:rPr lang="en-US" sz="1600" b="0" dirty="0" smtClean="0">
                          <a:latin typeface="Arial" panose="020B0604020202020204" pitchFamily="34" charset="0"/>
                          <a:cs typeface="Arial" panose="020B0604020202020204" pitchFamily="34" charset="0"/>
                        </a:rPr>
                        <a:t>: up to 2 marks are available for</a:t>
                      </a:r>
                    </a:p>
                    <a:p>
                      <a:pPr algn="l">
                        <a:spcBef>
                          <a:spcPts val="600"/>
                        </a:spcBef>
                      </a:pPr>
                      <a:r>
                        <a:rPr lang="en-US" sz="1600" b="0" dirty="0" smtClean="0">
                          <a:latin typeface="Arial" panose="020B0604020202020204" pitchFamily="34" charset="0"/>
                          <a:cs typeface="Arial" panose="020B0604020202020204" pitchFamily="34" charset="0"/>
                        </a:rPr>
                        <a:t>identifying two factors that may affect price elasticity of demand e.g. the number and availability of substitutes/the amount of disposable income consumers have/necessity or luxury good/product quality/customer loyalty/changing tastes and fashions </a:t>
                      </a:r>
                      <a:r>
                        <a:rPr lang="en-US" sz="1600" b="1" dirty="0" smtClean="0">
                          <a:latin typeface="Arial" panose="020B0604020202020204" pitchFamily="34" charset="0"/>
                          <a:cs typeface="Arial" panose="020B0604020202020204" pitchFamily="34" charset="0"/>
                        </a:rPr>
                        <a:t>(2 marks)</a:t>
                      </a:r>
                    </a:p>
                    <a:p>
                      <a:pPr algn="l">
                        <a:spcBef>
                          <a:spcPts val="600"/>
                        </a:spcBef>
                      </a:pPr>
                      <a:r>
                        <a:rPr lang="en-US" sz="1600" b="1" dirty="0" smtClean="0">
                          <a:latin typeface="Arial" panose="020B0604020202020204" pitchFamily="34" charset="0"/>
                          <a:cs typeface="Arial" panose="020B0604020202020204" pitchFamily="34" charset="0"/>
                        </a:rPr>
                        <a:t>Application</a:t>
                      </a:r>
                      <a:r>
                        <a:rPr lang="en-US" sz="1600" b="0" dirty="0" smtClean="0">
                          <a:latin typeface="Arial" panose="020B0604020202020204" pitchFamily="34" charset="0"/>
                          <a:cs typeface="Arial" panose="020B0604020202020204" pitchFamily="34" charset="0"/>
                        </a:rPr>
                        <a:t>: up to 2 marks are available for </a:t>
                      </a:r>
                      <a:r>
                        <a:rPr lang="en-US" sz="1600" b="0" dirty="0" err="1" smtClean="0">
                          <a:latin typeface="Arial" panose="020B0604020202020204" pitchFamily="34" charset="0"/>
                          <a:cs typeface="Arial" panose="020B0604020202020204" pitchFamily="34" charset="0"/>
                        </a:rPr>
                        <a:t>contextualised</a:t>
                      </a:r>
                      <a:r>
                        <a:rPr lang="en-US" sz="1600" b="0" dirty="0" smtClean="0">
                          <a:latin typeface="Arial" panose="020B0604020202020204" pitchFamily="34" charset="0"/>
                          <a:cs typeface="Arial" panose="020B0604020202020204" pitchFamily="34" charset="0"/>
                        </a:rPr>
                        <a:t> answers to IKEA e.g. There may be many furniture competitors who make similar products to IKEA </a:t>
                      </a:r>
                      <a:r>
                        <a:rPr lang="en-US" sz="1600" b="1" dirty="0" smtClean="0">
                          <a:latin typeface="Arial" panose="020B0604020202020204" pitchFamily="34" charset="0"/>
                          <a:cs typeface="Arial" panose="020B0604020202020204" pitchFamily="34" charset="0"/>
                        </a:rPr>
                        <a:t>(1 mark</a:t>
                      </a:r>
                      <a:r>
                        <a:rPr lang="en-US" sz="1600" b="0" dirty="0" smtClean="0">
                          <a:latin typeface="Arial" panose="020B0604020202020204" pitchFamily="34" charset="0"/>
                          <a:cs typeface="Arial" panose="020B0604020202020204" pitchFamily="34" charset="0"/>
                        </a:rPr>
                        <a:t>), external economic events such as a recession affect consumer incomes </a:t>
                      </a:r>
                      <a:r>
                        <a:rPr lang="en-US" sz="1600" b="1" dirty="0" smtClean="0">
                          <a:latin typeface="Arial" panose="020B0604020202020204" pitchFamily="34" charset="0"/>
                          <a:cs typeface="Arial" panose="020B0604020202020204" pitchFamily="34" charset="0"/>
                        </a:rPr>
                        <a:t>(1 mark)</a:t>
                      </a:r>
                    </a:p>
                    <a:p>
                      <a:pPr algn="l">
                        <a:spcBef>
                          <a:spcPts val="600"/>
                        </a:spcBef>
                      </a:pPr>
                      <a:r>
                        <a:rPr lang="en-US" sz="1600" b="1" dirty="0" smtClean="0">
                          <a:latin typeface="Arial" panose="020B0604020202020204" pitchFamily="34" charset="0"/>
                          <a:cs typeface="Arial" panose="020B0604020202020204" pitchFamily="34" charset="0"/>
                        </a:rPr>
                        <a:t>Analysis</a:t>
                      </a:r>
                      <a:r>
                        <a:rPr lang="en-US" sz="1600" b="0" dirty="0" smtClean="0">
                          <a:latin typeface="Arial" panose="020B0604020202020204" pitchFamily="34" charset="0"/>
                          <a:cs typeface="Arial" panose="020B0604020202020204" pitchFamily="34" charset="0"/>
                        </a:rPr>
                        <a:t>: up to 2 marks are available for a reason/ cause/ consequence/ cost for IKEA e.g. increasing number of competitors will increase PED/ making customers more price sensitive to changes in price </a:t>
                      </a:r>
                      <a:r>
                        <a:rPr lang="en-US" sz="1600" b="1" dirty="0" smtClean="0">
                          <a:latin typeface="Arial" panose="020B0604020202020204" pitchFamily="34" charset="0"/>
                          <a:cs typeface="Arial" panose="020B0604020202020204" pitchFamily="34" charset="0"/>
                        </a:rPr>
                        <a:t>(1 mark)</a:t>
                      </a:r>
                      <a:r>
                        <a:rPr lang="en-US" sz="1600" b="0" dirty="0" smtClean="0">
                          <a:latin typeface="Arial" panose="020B0604020202020204" pitchFamily="34" charset="0"/>
                          <a:cs typeface="Arial" panose="020B0604020202020204" pitchFamily="34" charset="0"/>
                        </a:rPr>
                        <a:t> e.g. If consumers disposable incomes decrease there will be an increase in PED </a:t>
                      </a:r>
                      <a:r>
                        <a:rPr lang="en-US" sz="1600" b="1" dirty="0" smtClean="0">
                          <a:latin typeface="Arial" panose="020B0604020202020204" pitchFamily="34" charset="0"/>
                          <a:cs typeface="Arial" panose="020B0604020202020204" pitchFamily="34" charset="0"/>
                        </a:rPr>
                        <a:t>(1 mark)</a:t>
                      </a:r>
                    </a:p>
                    <a:p>
                      <a:pPr algn="l">
                        <a:spcBef>
                          <a:spcPts val="600"/>
                        </a:spcBef>
                      </a:pPr>
                      <a:r>
                        <a:rPr lang="en-US" sz="1600" b="1" dirty="0" smtClean="0">
                          <a:latin typeface="Arial" panose="020B0604020202020204" pitchFamily="34" charset="0"/>
                          <a:cs typeface="Arial" panose="020B0604020202020204" pitchFamily="34" charset="0"/>
                        </a:rPr>
                        <a:t>Two factors must be covered for full marks (3+3). If only one factor covered, maximum mark of 3.</a:t>
                      </a:r>
                      <a:endParaRPr kumimoji="0" lang="en-US" sz="1600" b="1"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ctr"/>
                      <a:endParaRPr lang="en-GB" sz="1600" dirty="0" smtClean="0">
                        <a:latin typeface="Arial" panose="020B0604020202020204" pitchFamily="34" charset="0"/>
                        <a:cs typeface="Arial" panose="020B0604020202020204" pitchFamily="34" charset="0"/>
                      </a:endParaRPr>
                    </a:p>
                    <a:p>
                      <a:pPr algn="ctr"/>
                      <a:r>
                        <a:rPr lang="en-GB" sz="1600" dirty="0" smtClean="0">
                          <a:latin typeface="Arial" panose="020B0604020202020204" pitchFamily="34" charset="0"/>
                          <a:cs typeface="Arial" panose="020B0604020202020204" pitchFamily="34" charset="0"/>
                        </a:rPr>
                        <a:t>1-2 marks</a:t>
                      </a: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r>
                        <a:rPr lang="en-GB" sz="1600" dirty="0" smtClean="0">
                          <a:latin typeface="Arial" panose="020B0604020202020204" pitchFamily="34" charset="0"/>
                          <a:cs typeface="Arial" panose="020B0604020202020204" pitchFamily="34" charset="0"/>
                        </a:rPr>
                        <a:t>1-2 marks</a:t>
                      </a: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r>
                        <a:rPr lang="en-GB" sz="1600" dirty="0" smtClean="0">
                          <a:latin typeface="Arial" panose="020B0604020202020204" pitchFamily="34" charset="0"/>
                          <a:cs typeface="Arial" panose="020B0604020202020204" pitchFamily="34" charset="0"/>
                        </a:rPr>
                        <a:t>1-2 marks</a:t>
                      </a:r>
                    </a:p>
                    <a:p>
                      <a:pPr algn="ctr"/>
                      <a:endParaRPr lang="en-GB" sz="1600" dirty="0" smtClean="0">
                        <a:latin typeface="Arial" panose="020B0604020202020204" pitchFamily="34" charset="0"/>
                        <a:cs typeface="Arial" panose="020B0604020202020204" pitchFamily="34" charset="0"/>
                      </a:endParaRPr>
                    </a:p>
                  </a:txBody>
                  <a:tcPr/>
                </a:tc>
              </a:tr>
            </a:tbl>
          </a:graphicData>
        </a:graphic>
      </p:graphicFrame>
      <p:sp>
        <p:nvSpPr>
          <p:cNvPr id="8" name="TextBox 7">
            <a:hlinkClick r:id="rId3" action="ppaction://hlinkfile"/>
          </p:cNvPr>
          <p:cNvSpPr txBox="1"/>
          <p:nvPr/>
        </p:nvSpPr>
        <p:spPr>
          <a:xfrm>
            <a:off x="8316416" y="5805264"/>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68297844"/>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86145"/>
          </a:xfrm>
          <a:prstGeom prst="rect">
            <a:avLst/>
          </a:prstGeom>
        </p:spPr>
        <p:txBody>
          <a:bodyPr wrap="square">
            <a:spAutoFit/>
          </a:bodyPr>
          <a:lstStyle/>
          <a:p>
            <a:pPr>
              <a:buClr>
                <a:schemeClr val="accent6">
                  <a:lumMod val="50000"/>
                </a:schemeClr>
              </a:buClr>
            </a:pPr>
            <a:r>
              <a:rPr lang="en-US" sz="2100" b="1" dirty="0">
                <a:solidFill>
                  <a:schemeClr val="accent5">
                    <a:lumMod val="50000"/>
                  </a:schemeClr>
                </a:solidFill>
              </a:rPr>
              <a:t>The cafe</a:t>
            </a:r>
          </a:p>
          <a:p>
            <a:pPr marL="439738" indent="-439738">
              <a:buClr>
                <a:schemeClr val="accent6">
                  <a:lumMod val="50000"/>
                </a:schemeClr>
              </a:buClr>
              <a:buFont typeface="Wingdings 3" panose="05040102010807070707" pitchFamily="18" charset="2"/>
              <a:buChar char=""/>
            </a:pPr>
            <a:r>
              <a:rPr lang="en-US" sz="2100" dirty="0">
                <a:solidFill>
                  <a:schemeClr val="accent5">
                    <a:lumMod val="50000"/>
                  </a:schemeClr>
                </a:solidFill>
              </a:rPr>
              <a:t>Kaye Walker owned two cafes in the market town of Beverley in East Yorkshire. There were a number of competing businesses nearby and any changes in price would need to take this into account. But food prices were rising so even though she was buying at wholesale prices, her costs were rising. She decided to increase her prices, by an average of 5 per cent. There was a slight reduction in trade at one of the cafes but no discernible reduction in trade at the other.</a:t>
            </a:r>
          </a:p>
          <a:p>
            <a:pPr marL="439738" indent="-439738">
              <a:buClr>
                <a:schemeClr val="accent6">
                  <a:lumMod val="50000"/>
                </a:schemeClr>
              </a:buClr>
              <a:buFont typeface="Wingdings 3" panose="05040102010807070707" pitchFamily="18" charset="2"/>
              <a:buChar char=""/>
            </a:pPr>
            <a:r>
              <a:rPr lang="en-US" sz="2100" dirty="0">
                <a:solidFill>
                  <a:schemeClr val="accent5">
                    <a:lumMod val="50000"/>
                  </a:schemeClr>
                </a:solidFill>
              </a:rPr>
              <a:t>In general, having competitors close by, who did not increase their prices, should have led to a transfer of trade to Kaye's rivals. After all, substitute products were available and they were convenient.</a:t>
            </a:r>
          </a:p>
          <a:p>
            <a:pPr>
              <a:buClr>
                <a:schemeClr val="accent6">
                  <a:lumMod val="50000"/>
                </a:schemeClr>
              </a:buClr>
            </a:pPr>
            <a:r>
              <a:rPr lang="en-US" sz="2100" b="1" dirty="0">
                <a:solidFill>
                  <a:srgbClr val="FF0000"/>
                </a:solidFill>
              </a:rPr>
              <a:t>Questions</a:t>
            </a:r>
          </a:p>
          <a:p>
            <a:pPr marL="457200" indent="-457200">
              <a:buClr>
                <a:schemeClr val="accent6">
                  <a:lumMod val="50000"/>
                </a:schemeClr>
              </a:buClr>
              <a:buFont typeface="+mj-lt"/>
              <a:buAutoNum type="arabicPeriod"/>
            </a:pPr>
            <a:r>
              <a:rPr lang="en-US" sz="2100" dirty="0" smtClean="0">
                <a:solidFill>
                  <a:srgbClr val="FF0000"/>
                </a:solidFill>
              </a:rPr>
              <a:t>Explain </a:t>
            </a:r>
            <a:r>
              <a:rPr lang="en-US" sz="2100" dirty="0">
                <a:solidFill>
                  <a:srgbClr val="FF0000"/>
                </a:solidFill>
              </a:rPr>
              <a:t>reasons why, after price rises at her cafes, Kaye Walker did not see a significant change in demand for her products.</a:t>
            </a:r>
          </a:p>
          <a:p>
            <a:pPr marL="457200" indent="-457200">
              <a:buClr>
                <a:schemeClr val="accent6">
                  <a:lumMod val="50000"/>
                </a:schemeClr>
              </a:buClr>
              <a:buFont typeface="+mj-lt"/>
              <a:buAutoNum type="arabicPeriod"/>
            </a:pPr>
            <a:r>
              <a:rPr lang="en-US" sz="2100" dirty="0" smtClean="0">
                <a:solidFill>
                  <a:srgbClr val="FF0000"/>
                </a:solidFill>
              </a:rPr>
              <a:t>Discuss</a:t>
            </a:r>
            <a:r>
              <a:rPr lang="en-US" sz="2100" dirty="0">
                <a:solidFill>
                  <a:srgbClr val="FF0000"/>
                </a:solidFill>
              </a:rPr>
              <a:t>, given the effect on demand after a price increase, whether Kaye should increase prices again.</a:t>
            </a:r>
          </a:p>
        </p:txBody>
      </p:sp>
      <p:sp>
        <p:nvSpPr>
          <p:cNvPr id="6" name="Title 1"/>
          <p:cNvSpPr>
            <a:spLocks noGrp="1"/>
          </p:cNvSpPr>
          <p:nvPr>
            <p:ph type="title"/>
          </p:nvPr>
        </p:nvSpPr>
        <p:spPr>
          <a:xfrm>
            <a:off x="35496" y="72008"/>
            <a:ext cx="7704856" cy="548680"/>
          </a:xfrm>
        </p:spPr>
        <p:txBody>
          <a:bodyPr>
            <a:noAutofit/>
          </a:bodyPr>
          <a:lstStyle/>
          <a:p>
            <a:r>
              <a:rPr lang="en-GB" dirty="0"/>
              <a:t>4.1 – Price and Value</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23</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622571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86145"/>
          </a:xfrm>
          <a:prstGeom prst="rect">
            <a:avLst/>
          </a:prstGeom>
        </p:spPr>
        <p:txBody>
          <a:bodyPr wrap="square">
            <a:spAutoFit/>
          </a:bodyPr>
          <a:lstStyle/>
          <a:p>
            <a:pPr marL="355600" indent="-355600">
              <a:buClr>
                <a:schemeClr val="accent6">
                  <a:lumMod val="50000"/>
                </a:schemeClr>
              </a:buClr>
              <a:buFont typeface="Wingdings 3" panose="05040102010807070707" pitchFamily="18" charset="2"/>
              <a:buChar char=""/>
            </a:pPr>
            <a:r>
              <a:rPr lang="en-US" sz="2100" dirty="0"/>
              <a:t>Price is a very important element in the marketing mix and may have a critical effect on sales revenue. Small businesses like Kaye's may just think of it in terms of finding the price that customers will actually be willing to pay, sometimes described as 'what the market will bear'. </a:t>
            </a:r>
            <a:endParaRPr lang="en-US" sz="2100" dirty="0" smtClean="0"/>
          </a:p>
          <a:p>
            <a:pPr marL="355600" indent="-355600">
              <a:buClr>
                <a:schemeClr val="accent6">
                  <a:lumMod val="50000"/>
                </a:schemeClr>
              </a:buClr>
              <a:buFont typeface="Wingdings 3" panose="05040102010807070707" pitchFamily="18" charset="2"/>
              <a:buChar char=""/>
            </a:pPr>
            <a:r>
              <a:rPr lang="en-US" sz="2100" dirty="0" smtClean="0"/>
              <a:t>This </a:t>
            </a:r>
            <a:r>
              <a:rPr lang="en-US" sz="2100" dirty="0"/>
              <a:t>in turn has a lot to do with how much competition there is. But then if costs rise, the small business will want to pass this increase on to the customer if they can. This will depend in turn on whether the customer feels that in spite of the price increase, the product is still good value for money</a:t>
            </a:r>
            <a:r>
              <a:rPr lang="en-US" sz="2100" dirty="0" smtClean="0"/>
              <a:t>.</a:t>
            </a:r>
          </a:p>
          <a:p>
            <a:pPr marL="355600" indent="-355600">
              <a:buClr>
                <a:schemeClr val="accent6">
                  <a:lumMod val="50000"/>
                </a:schemeClr>
              </a:buClr>
              <a:buFont typeface="Wingdings 3" panose="05040102010807070707" pitchFamily="18" charset="2"/>
              <a:buChar char=""/>
            </a:pPr>
            <a:r>
              <a:rPr lang="en-US" sz="2100" dirty="0"/>
              <a:t>Bigger businesses are likely to have differentiated products that command a degree of customer loyalty. If customers have decided that a particular product offers the best value for money because it meets their needs precisely, they are likely to be less sensitive to price increases. Businesses with famous brands will be in an even better position: the more highly esteemed the brand is, the more loyalty it will have</a:t>
            </a:r>
            <a:r>
              <a:rPr lang="en-US" sz="2100" dirty="0" smtClean="0"/>
              <a:t>.</a:t>
            </a:r>
            <a:endParaRPr lang="en-US" sz="2100" dirty="0"/>
          </a:p>
        </p:txBody>
      </p:sp>
      <p:sp>
        <p:nvSpPr>
          <p:cNvPr id="6" name="Title 1"/>
          <p:cNvSpPr>
            <a:spLocks noGrp="1"/>
          </p:cNvSpPr>
          <p:nvPr>
            <p:ph type="title"/>
          </p:nvPr>
        </p:nvSpPr>
        <p:spPr>
          <a:xfrm>
            <a:off x="35496" y="72008"/>
            <a:ext cx="7704856" cy="548680"/>
          </a:xfrm>
        </p:spPr>
        <p:txBody>
          <a:bodyPr>
            <a:noAutofit/>
          </a:bodyPr>
          <a:lstStyle/>
          <a:p>
            <a:r>
              <a:rPr lang="en-GB" dirty="0"/>
              <a:t>4.1 – Price and Value</a:t>
            </a:r>
            <a:endParaRPr lang="en-GB" sz="4000" dirty="0"/>
          </a:p>
        </p:txBody>
      </p:sp>
      <p:sp>
        <p:nvSpPr>
          <p:cNvPr id="7" name="Round Same Side Corner Rectangle 6">
            <a:hlinkClick r:id="" action="ppaction://noaction"/>
          </p:cNvPr>
          <p:cNvSpPr/>
          <p:nvPr/>
        </p:nvSpPr>
        <p:spPr>
          <a:xfrm>
            <a:off x="6300192"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23</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650434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dcmitype/"/>
    <ds:schemaRef ds:uri="http://purl.org/dc/elements/1.1/"/>
    <ds:schemaRef ds:uri="http://purl.org/dc/terms/"/>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61220</TotalTime>
  <Words>3923</Words>
  <Application>Microsoft Office PowerPoint</Application>
  <PresentationFormat>On-screen Show (4:3)</PresentationFormat>
  <Paragraphs>303</Paragraphs>
  <Slides>28</Slides>
  <Notes>28</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28</vt:i4>
      </vt:variant>
    </vt:vector>
  </HeadingPairs>
  <TitlesOfParts>
    <vt:vector size="40" baseType="lpstr">
      <vt:lpstr>Arial Unicode MS</vt:lpstr>
      <vt:lpstr>Arial</vt:lpstr>
      <vt:lpstr>Calibri</vt:lpstr>
      <vt:lpstr>Lucida Sans Unicode</vt:lpstr>
      <vt:lpstr>MyriadPro-Bold</vt:lpstr>
      <vt:lpstr>MyriadPro-BoldIt</vt:lpstr>
      <vt:lpstr>Segoe UI</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4.1 – Price and Value</vt:lpstr>
      <vt:lpstr>4.1 – Price and Value</vt:lpstr>
      <vt:lpstr>4.1 – Price and Value</vt:lpstr>
      <vt:lpstr>4.1 – Price and Value</vt:lpstr>
      <vt:lpstr>4.2 – Price Sensitivity</vt:lpstr>
      <vt:lpstr>4.2 – Price Sensitivity</vt:lpstr>
      <vt:lpstr>4.2 – Price Sensitivity</vt:lpstr>
      <vt:lpstr>4.2 – Price Sensitivity</vt:lpstr>
      <vt:lpstr>4.2 – Price Sensitivity</vt:lpstr>
      <vt:lpstr>4.3 – Pricing Strategies</vt:lpstr>
      <vt:lpstr>4.3 – Pricing Strategies</vt:lpstr>
      <vt:lpstr>4.3 – Pricing Strategies</vt:lpstr>
      <vt:lpstr>4.3 – Pricing Strategies</vt:lpstr>
      <vt:lpstr>4 – Exam Questions – January 2014</vt:lpstr>
      <vt:lpstr>4 – Exam Questions – January 2014</vt:lpstr>
      <vt:lpstr>4 – Exam Questions – June 2014</vt:lpstr>
      <vt:lpstr>4 – Exam Questions – June 2014</vt:lpstr>
      <vt:lpstr>4 – Exam Questions – June 2014</vt:lpstr>
      <vt:lpstr>4 – Exam Questions – June 2014</vt:lpstr>
      <vt:lpstr>4 – Exam Questions – June 2014</vt:lpstr>
      <vt:lpstr>2 – Exam Questions – June 2014</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04 - Choosing a Price</dc:title>
  <dc:subject>eBusiness</dc:subject>
  <dc:creator>Enderoth</dc:creator>
  <cp:lastModifiedBy>Stephen Rafferty</cp:lastModifiedBy>
  <cp:revision>2105</cp:revision>
  <cp:lastPrinted>2014-01-22T18:25:48Z</cp:lastPrinted>
  <dcterms:created xsi:type="dcterms:W3CDTF">2008-03-12T11:01:44Z</dcterms:created>
  <dcterms:modified xsi:type="dcterms:W3CDTF">2018-08-02T18:02:20Z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